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9"/>
  </p:notesMasterIdLst>
  <p:sldIdLst>
    <p:sldId id="295" r:id="rId2"/>
    <p:sldId id="259" r:id="rId3"/>
    <p:sldId id="307" r:id="rId4"/>
    <p:sldId id="298" r:id="rId5"/>
    <p:sldId id="306" r:id="rId6"/>
    <p:sldId id="257" r:id="rId7"/>
    <p:sldId id="258" r:id="rId8"/>
    <p:sldId id="260" r:id="rId9"/>
    <p:sldId id="261" r:id="rId10"/>
    <p:sldId id="262" r:id="rId11"/>
    <p:sldId id="263" r:id="rId12"/>
    <p:sldId id="264" r:id="rId13"/>
    <p:sldId id="312" r:id="rId14"/>
    <p:sldId id="267" r:id="rId15"/>
    <p:sldId id="313" r:id="rId16"/>
    <p:sldId id="305" r:id="rId17"/>
    <p:sldId id="265" r:id="rId18"/>
    <p:sldId id="266" r:id="rId19"/>
    <p:sldId id="303" r:id="rId20"/>
    <p:sldId id="301" r:id="rId21"/>
    <p:sldId id="268" r:id="rId22"/>
    <p:sldId id="269" r:id="rId23"/>
    <p:sldId id="270" r:id="rId24"/>
    <p:sldId id="271" r:id="rId25"/>
    <p:sldId id="272" r:id="rId26"/>
    <p:sldId id="273" r:id="rId27"/>
    <p:sldId id="274" r:id="rId28"/>
    <p:sldId id="275" r:id="rId29"/>
    <p:sldId id="276" r:id="rId30"/>
    <p:sldId id="277" r:id="rId31"/>
    <p:sldId id="278" r:id="rId32"/>
    <p:sldId id="290" r:id="rId33"/>
    <p:sldId id="291" r:id="rId34"/>
    <p:sldId id="279" r:id="rId35"/>
    <p:sldId id="280" r:id="rId36"/>
    <p:sldId id="294" r:id="rId37"/>
    <p:sldId id="289" r:id="rId38"/>
    <p:sldId id="282" r:id="rId39"/>
    <p:sldId id="283" r:id="rId40"/>
    <p:sldId id="284" r:id="rId41"/>
    <p:sldId id="285" r:id="rId42"/>
    <p:sldId id="286" r:id="rId43"/>
    <p:sldId id="287" r:id="rId44"/>
    <p:sldId id="288" r:id="rId45"/>
    <p:sldId id="292" r:id="rId46"/>
    <p:sldId id="293" r:id="rId47"/>
    <p:sldId id="296"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AE20B0F-3F84-462B-944C-BC5A239B2390}">
          <p14:sldIdLst>
            <p14:sldId id="295"/>
            <p14:sldId id="259"/>
            <p14:sldId id="307"/>
            <p14:sldId id="298"/>
          </p14:sldIdLst>
        </p14:section>
        <p14:section name="Untitled Section" id="{099B4DD8-FF29-435E-B83D-4F776150EEE8}">
          <p14:sldIdLst>
            <p14:sldId id="306"/>
            <p14:sldId id="257"/>
            <p14:sldId id="258"/>
            <p14:sldId id="260"/>
            <p14:sldId id="261"/>
            <p14:sldId id="262"/>
            <p14:sldId id="263"/>
            <p14:sldId id="264"/>
            <p14:sldId id="312"/>
            <p14:sldId id="267"/>
            <p14:sldId id="313"/>
            <p14:sldId id="305"/>
            <p14:sldId id="265"/>
            <p14:sldId id="266"/>
            <p14:sldId id="303"/>
            <p14:sldId id="301"/>
            <p14:sldId id="268"/>
            <p14:sldId id="269"/>
            <p14:sldId id="270"/>
            <p14:sldId id="271"/>
            <p14:sldId id="272"/>
            <p14:sldId id="273"/>
            <p14:sldId id="274"/>
            <p14:sldId id="275"/>
            <p14:sldId id="276"/>
            <p14:sldId id="277"/>
            <p14:sldId id="278"/>
            <p14:sldId id="290"/>
            <p14:sldId id="291"/>
            <p14:sldId id="279"/>
            <p14:sldId id="280"/>
            <p14:sldId id="294"/>
            <p14:sldId id="289"/>
            <p14:sldId id="282"/>
            <p14:sldId id="283"/>
            <p14:sldId id="284"/>
            <p14:sldId id="285"/>
            <p14:sldId id="286"/>
            <p14:sldId id="287"/>
            <p14:sldId id="288"/>
            <p14:sldId id="292"/>
            <p14:sldId id="293"/>
            <p14:sldId id="29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GDMNC2018 Jhankhna Chheda" initials="PJC" lastIdx="1" clrIdx="0">
    <p:extLst>
      <p:ext uri="{19B8F6BF-5375-455C-9EA6-DF929625EA0E}">
        <p15:presenceInfo xmlns:p15="http://schemas.microsoft.com/office/powerpoint/2012/main" userId="S::chheda.jhankhna@whistlingwoods.net::b0da4eb0-ef59-422b-b40b-410d4ec189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66"/>
    <a:srgbClr val="FF9900"/>
    <a:srgbClr val="DF9DBE"/>
    <a:srgbClr val="CE6C9D"/>
    <a:srgbClr val="FF6600"/>
    <a:srgbClr val="F1C5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47" autoAdjust="0"/>
    <p:restoredTop sz="93258" autoAdjust="0"/>
  </p:normalViewPr>
  <p:slideViewPr>
    <p:cSldViewPr snapToGrid="0">
      <p:cViewPr>
        <p:scale>
          <a:sx n="66" d="100"/>
          <a:sy n="66" d="100"/>
        </p:scale>
        <p:origin x="3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A36B2-9B73-4A4E-A32C-AB4FEE555015}"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en-US"/>
        </a:p>
      </dgm:t>
    </dgm:pt>
    <dgm:pt modelId="{0DE0BEC4-B01B-471F-9780-9877060F4D70}">
      <dgm:prSet phldrT="[Text]"/>
      <dgm:spPr/>
      <dgm:t>
        <a:bodyPr/>
        <a:lstStyle/>
        <a:p>
          <a:pPr>
            <a:buFont typeface="Courier New" panose="02070309020205020404" pitchFamily="49" charset="0"/>
            <a:buChar char="o"/>
          </a:pPr>
          <a:r>
            <a:rPr lang="en-US" i="1" dirty="0">
              <a:latin typeface="Times New Roman" panose="02020603050405020304" pitchFamily="18" charset="0"/>
              <a:cs typeface="Times New Roman" panose="02020603050405020304" pitchFamily="18" charset="0"/>
            </a:rPr>
            <a:t>Seth </a:t>
          </a:r>
          <a:r>
            <a:rPr lang="en-US" i="1" dirty="0" err="1">
              <a:latin typeface="Times New Roman" panose="02020603050405020304" pitchFamily="18" charset="0"/>
              <a:cs typeface="Times New Roman" panose="02020603050405020304" pitchFamily="18" charset="0"/>
            </a:rPr>
            <a:t>Khimji</a:t>
          </a:r>
          <a:r>
            <a:rPr lang="en-US" i="1" dirty="0">
              <a:latin typeface="Times New Roman" panose="02020603050405020304" pitchFamily="18" charset="0"/>
              <a:cs typeface="Times New Roman" panose="02020603050405020304" pitchFamily="18" charset="0"/>
            </a:rPr>
            <a:t> Ramdas family (Muscat)</a:t>
          </a:r>
          <a:endParaRPr lang="en-US" dirty="0"/>
        </a:p>
      </dgm:t>
    </dgm:pt>
    <dgm:pt modelId="{B09B0681-22DC-4642-9AD8-7BD619777B8D}" type="parTrans" cxnId="{6EC6F3B0-0956-41C7-8833-553782DF1CF1}">
      <dgm:prSet/>
      <dgm:spPr/>
      <dgm:t>
        <a:bodyPr/>
        <a:lstStyle/>
        <a:p>
          <a:endParaRPr lang="en-US"/>
        </a:p>
      </dgm:t>
    </dgm:pt>
    <dgm:pt modelId="{2B407747-8671-4D79-960E-759336E7FA79}" type="sibTrans" cxnId="{6EC6F3B0-0956-41C7-8833-553782DF1CF1}">
      <dgm:prSet/>
      <dgm:spPr/>
      <dgm:t>
        <a:bodyPr/>
        <a:lstStyle/>
        <a:p>
          <a:endParaRPr lang="en-US"/>
        </a:p>
      </dgm:t>
    </dgm:pt>
    <dgm:pt modelId="{73D97BF3-DCD3-491C-8A44-9E25BECCFBC6}">
      <dgm:prSet phldrT="[Text]"/>
      <dgm:spPr/>
      <dgm:t>
        <a:bodyPr/>
        <a:lstStyle/>
        <a:p>
          <a:pPr>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Keshavlal</a:t>
          </a:r>
          <a:r>
            <a:rPr lang="en-US" i="1" dirty="0">
              <a:latin typeface="Times New Roman" panose="02020603050405020304" pitchFamily="18" charset="0"/>
              <a:cs typeface="Times New Roman" panose="02020603050405020304" pitchFamily="18" charset="0"/>
            </a:rPr>
            <a:t> Premji </a:t>
          </a:r>
          <a:r>
            <a:rPr lang="en-US" i="1" dirty="0" err="1">
              <a:latin typeface="Times New Roman" panose="02020603050405020304" pitchFamily="18" charset="0"/>
              <a:cs typeface="Times New Roman" panose="02020603050405020304" pitchFamily="18" charset="0"/>
            </a:rPr>
            <a:t>Bhuria</a:t>
          </a:r>
          <a:r>
            <a:rPr lang="en-US" i="1" dirty="0">
              <a:latin typeface="Times New Roman" panose="02020603050405020304" pitchFamily="18" charset="0"/>
              <a:cs typeface="Times New Roman" panose="02020603050405020304" pitchFamily="18" charset="0"/>
            </a:rPr>
            <a:t> (East Africa)</a:t>
          </a:r>
          <a:endParaRPr lang="en-US" dirty="0"/>
        </a:p>
      </dgm:t>
    </dgm:pt>
    <dgm:pt modelId="{F37BCD38-09AB-4A02-AC0F-E441A3C1A604}" type="parTrans" cxnId="{0E8E7199-B1D2-4ABF-826F-A115E711A827}">
      <dgm:prSet/>
      <dgm:spPr/>
      <dgm:t>
        <a:bodyPr/>
        <a:lstStyle/>
        <a:p>
          <a:endParaRPr lang="en-US"/>
        </a:p>
      </dgm:t>
    </dgm:pt>
    <dgm:pt modelId="{A938DAFA-E103-414C-9406-D938ED19252D}" type="sibTrans" cxnId="{0E8E7199-B1D2-4ABF-826F-A115E711A827}">
      <dgm:prSet/>
      <dgm:spPr/>
      <dgm:t>
        <a:bodyPr/>
        <a:lstStyle/>
        <a:p>
          <a:endParaRPr lang="en-US"/>
        </a:p>
      </dgm:t>
    </dgm:pt>
    <dgm:pt modelId="{9EE0E5BC-E839-447D-A990-14214CB9F5CF}">
      <dgm:prSet phldrT="[Text]"/>
      <dgm:spPr/>
      <dgm:t>
        <a:bodyPr/>
        <a:lstStyle/>
        <a:p>
          <a:pPr>
            <a:buFont typeface="Courier New" panose="02070309020205020404" pitchFamily="49" charset="0"/>
            <a:buChar char="o"/>
          </a:pPr>
          <a:r>
            <a:rPr lang="en-US" i="1" dirty="0">
              <a:latin typeface="Times New Roman" panose="02020603050405020304" pitchFamily="18" charset="0"/>
              <a:cs typeface="Times New Roman" panose="02020603050405020304" pitchFamily="18" charset="0"/>
            </a:rPr>
            <a:t>Laxman </a:t>
          </a:r>
          <a:r>
            <a:rPr lang="en-US" i="1" dirty="0" err="1">
              <a:latin typeface="Times New Roman" panose="02020603050405020304" pitchFamily="18" charset="0"/>
              <a:cs typeface="Times New Roman" panose="02020603050405020304" pitchFamily="18" charset="0"/>
            </a:rPr>
            <a:t>Raghwani</a:t>
          </a:r>
          <a:r>
            <a:rPr lang="en-US" i="1" dirty="0">
              <a:latin typeface="Times New Roman" panose="02020603050405020304" pitchFamily="18" charset="0"/>
              <a:cs typeface="Times New Roman" panose="02020603050405020304" pitchFamily="18" charset="0"/>
            </a:rPr>
            <a:t> (East Africa)</a:t>
          </a:r>
          <a:endParaRPr lang="en-US" dirty="0"/>
        </a:p>
      </dgm:t>
    </dgm:pt>
    <dgm:pt modelId="{AFD4F929-0D5B-4A8F-92A6-3E8ADEC9CC02}" type="parTrans" cxnId="{A00A3F15-9621-4773-9D69-E9DE2D721806}">
      <dgm:prSet/>
      <dgm:spPr/>
      <dgm:t>
        <a:bodyPr/>
        <a:lstStyle/>
        <a:p>
          <a:endParaRPr lang="en-US"/>
        </a:p>
      </dgm:t>
    </dgm:pt>
    <dgm:pt modelId="{D1BB2832-4CA1-46EE-BEE6-DDD1CFA45DF4}" type="sibTrans" cxnId="{A00A3F15-9621-4773-9D69-E9DE2D721806}">
      <dgm:prSet/>
      <dgm:spPr/>
      <dgm:t>
        <a:bodyPr/>
        <a:lstStyle/>
        <a:p>
          <a:endParaRPr lang="en-US"/>
        </a:p>
      </dgm:t>
    </dgm:pt>
    <dgm:pt modelId="{30DF3083-0762-4EB9-96AC-BF4135703188}">
      <dgm:prSet/>
      <dgm:spPr/>
      <dgm:t>
        <a:bodyPr/>
        <a:lstStyle/>
        <a:p>
          <a:pPr>
            <a:buFont typeface="Courier New" panose="02070309020205020404" pitchFamily="49" charset="0"/>
            <a:buChar char="o"/>
          </a:pPr>
          <a:r>
            <a:rPr lang="gu-IN" i="1">
              <a:latin typeface="Times New Roman" panose="02020603050405020304" pitchFamily="18" charset="0"/>
              <a:cs typeface="Times New Roman" panose="02020603050405020304" pitchFamily="18" charset="0"/>
            </a:rPr>
            <a:t>જ્ઞાતિ મુકુટમણિ </a:t>
          </a:r>
          <a:r>
            <a:rPr lang="en-US" i="1">
              <a:latin typeface="Times New Roman" panose="02020603050405020304" pitchFamily="18" charset="0"/>
              <a:cs typeface="Times New Roman" panose="02020603050405020304" pitchFamily="18" charset="0"/>
            </a:rPr>
            <a:t>Keshavji Nayak (Mumbai)</a:t>
          </a:r>
          <a:endParaRPr lang="en-US" i="1" dirty="0">
            <a:latin typeface="Times New Roman" panose="02020603050405020304" pitchFamily="18" charset="0"/>
            <a:cs typeface="Times New Roman" panose="02020603050405020304" pitchFamily="18" charset="0"/>
          </a:endParaRPr>
        </a:p>
      </dgm:t>
    </dgm:pt>
    <dgm:pt modelId="{36265F02-53A4-49C1-A114-5ED285848F98}" type="parTrans" cxnId="{ACCE4246-68A6-4245-9E99-6B448E64AA8C}">
      <dgm:prSet/>
      <dgm:spPr/>
      <dgm:t>
        <a:bodyPr/>
        <a:lstStyle/>
        <a:p>
          <a:endParaRPr lang="en-US"/>
        </a:p>
      </dgm:t>
    </dgm:pt>
    <dgm:pt modelId="{4A9532D7-F3D4-40C8-A41A-BCD8A9258AC3}" type="sibTrans" cxnId="{ACCE4246-68A6-4245-9E99-6B448E64AA8C}">
      <dgm:prSet/>
      <dgm:spPr/>
      <dgm:t>
        <a:bodyPr/>
        <a:lstStyle/>
        <a:p>
          <a:endParaRPr lang="en-US"/>
        </a:p>
      </dgm:t>
    </dgm:pt>
    <dgm:pt modelId="{5CDDE317-69B4-4746-8139-EA57A41E3FE7}">
      <dgm:prSet/>
      <dgm:spPr/>
      <dgm:t>
        <a:bodyPr/>
        <a:lstStyle/>
        <a:p>
          <a:pPr>
            <a:buFont typeface="Courier New" panose="02070309020205020404" pitchFamily="49" charset="0"/>
            <a:buChar char="o"/>
          </a:pPr>
          <a:r>
            <a:rPr lang="gu-IN" i="1">
              <a:latin typeface="Times New Roman" panose="02020603050405020304" pitchFamily="18" charset="0"/>
              <a:cs typeface="Times New Roman" panose="02020603050405020304" pitchFamily="18" charset="0"/>
            </a:rPr>
            <a:t>જ્ઞાતીશિરોમની </a:t>
          </a:r>
          <a:r>
            <a:rPr lang="en-US" i="1">
              <a:latin typeface="Times New Roman" panose="02020603050405020304" pitchFamily="18" charset="0"/>
              <a:cs typeface="Times New Roman" panose="02020603050405020304" pitchFamily="18" charset="0"/>
            </a:rPr>
            <a:t>Narasi Natha (Mumbai)</a:t>
          </a:r>
          <a:endParaRPr lang="en-US" i="1" dirty="0">
            <a:latin typeface="Times New Roman" panose="02020603050405020304" pitchFamily="18" charset="0"/>
            <a:cs typeface="Times New Roman" panose="02020603050405020304" pitchFamily="18" charset="0"/>
          </a:endParaRPr>
        </a:p>
      </dgm:t>
    </dgm:pt>
    <dgm:pt modelId="{B39C8BBA-AACB-4999-8588-4EB0959DA7A6}" type="parTrans" cxnId="{B798EB03-7457-410B-8FD3-0C7893860576}">
      <dgm:prSet/>
      <dgm:spPr/>
      <dgm:t>
        <a:bodyPr/>
        <a:lstStyle/>
        <a:p>
          <a:endParaRPr lang="en-US"/>
        </a:p>
      </dgm:t>
    </dgm:pt>
    <dgm:pt modelId="{9B4F2404-3C37-477D-8F8B-B22CA32C3E81}" type="sibTrans" cxnId="{B798EB03-7457-410B-8FD3-0C7893860576}">
      <dgm:prSet/>
      <dgm:spPr/>
      <dgm:t>
        <a:bodyPr/>
        <a:lstStyle/>
        <a:p>
          <a:endParaRPr lang="en-US"/>
        </a:p>
      </dgm:t>
    </dgm:pt>
    <dgm:pt modelId="{CAA69D9A-0A94-4C02-A5DC-4C5D4001AC88}">
      <dgm:prSet/>
      <dgm:spPr/>
      <dgm:t>
        <a:bodyPr/>
        <a:lstStyle/>
        <a:p>
          <a:r>
            <a:rPr lang="en-US" i="1">
              <a:latin typeface="Times New Roman" panose="02020603050405020304" pitchFamily="18" charset="0"/>
              <a:cs typeface="Times New Roman" panose="02020603050405020304" pitchFamily="18" charset="0"/>
            </a:rPr>
            <a:t>Seth Lakhamsi Napoo (Mumbai)</a:t>
          </a:r>
          <a:endParaRPr lang="en-US" i="1" dirty="0">
            <a:latin typeface="Times New Roman" panose="02020603050405020304" pitchFamily="18" charset="0"/>
            <a:cs typeface="Times New Roman" panose="02020603050405020304" pitchFamily="18" charset="0"/>
          </a:endParaRPr>
        </a:p>
      </dgm:t>
    </dgm:pt>
    <dgm:pt modelId="{F6F153AA-3ACC-40B3-B144-8A2BBE193DA3}" type="parTrans" cxnId="{12691F96-949B-4EDF-8A30-F280588EEF57}">
      <dgm:prSet/>
      <dgm:spPr/>
      <dgm:t>
        <a:bodyPr/>
        <a:lstStyle/>
        <a:p>
          <a:endParaRPr lang="en-US"/>
        </a:p>
      </dgm:t>
    </dgm:pt>
    <dgm:pt modelId="{AF7CA356-7F88-4DCF-A98C-B73D91731D82}" type="sibTrans" cxnId="{12691F96-949B-4EDF-8A30-F280588EEF57}">
      <dgm:prSet/>
      <dgm:spPr/>
      <dgm:t>
        <a:bodyPr/>
        <a:lstStyle/>
        <a:p>
          <a:endParaRPr lang="en-US"/>
        </a:p>
      </dgm:t>
    </dgm:pt>
    <dgm:pt modelId="{3FA08BBF-D297-40A3-A8FB-4972CD6E2EEE}" type="pres">
      <dgm:prSet presAssocID="{A84A36B2-9B73-4A4E-A32C-AB4FEE555015}" presName="linear" presStyleCnt="0">
        <dgm:presLayoutVars>
          <dgm:dir/>
          <dgm:animLvl val="lvl"/>
          <dgm:resizeHandles val="exact"/>
        </dgm:presLayoutVars>
      </dgm:prSet>
      <dgm:spPr/>
    </dgm:pt>
    <dgm:pt modelId="{57DF53D4-3870-4638-97CE-0AC471040238}" type="pres">
      <dgm:prSet presAssocID="{0DE0BEC4-B01B-471F-9780-9877060F4D70}" presName="parentLin" presStyleCnt="0"/>
      <dgm:spPr/>
    </dgm:pt>
    <dgm:pt modelId="{5E16E600-E46D-4D76-93DA-66F4359BE88F}" type="pres">
      <dgm:prSet presAssocID="{0DE0BEC4-B01B-471F-9780-9877060F4D70}" presName="parentLeftMargin" presStyleLbl="node1" presStyleIdx="0" presStyleCnt="6"/>
      <dgm:spPr/>
    </dgm:pt>
    <dgm:pt modelId="{CF0ED9A6-2208-4571-B0FA-A812126F7B2D}" type="pres">
      <dgm:prSet presAssocID="{0DE0BEC4-B01B-471F-9780-9877060F4D70}" presName="parentText" presStyleLbl="node1" presStyleIdx="0" presStyleCnt="6" custLinFactNeighborX="-2419" custLinFactNeighborY="3811">
        <dgm:presLayoutVars>
          <dgm:chMax val="0"/>
          <dgm:bulletEnabled val="1"/>
        </dgm:presLayoutVars>
      </dgm:prSet>
      <dgm:spPr/>
    </dgm:pt>
    <dgm:pt modelId="{6A0B28E4-B2B6-462E-8885-09DF4FE8B66B}" type="pres">
      <dgm:prSet presAssocID="{0DE0BEC4-B01B-471F-9780-9877060F4D70}" presName="negativeSpace" presStyleCnt="0"/>
      <dgm:spPr/>
    </dgm:pt>
    <dgm:pt modelId="{C13CE5DF-04B7-429D-9D9B-D7E49E6BF664}" type="pres">
      <dgm:prSet presAssocID="{0DE0BEC4-B01B-471F-9780-9877060F4D70}" presName="childText" presStyleLbl="conFgAcc1" presStyleIdx="0" presStyleCnt="6">
        <dgm:presLayoutVars>
          <dgm:bulletEnabled val="1"/>
        </dgm:presLayoutVars>
      </dgm:prSet>
      <dgm:spPr/>
    </dgm:pt>
    <dgm:pt modelId="{FE7B8382-B90D-4D67-8C0B-2795A7A71FDB}" type="pres">
      <dgm:prSet presAssocID="{2B407747-8671-4D79-960E-759336E7FA79}" presName="spaceBetweenRectangles" presStyleCnt="0"/>
      <dgm:spPr/>
    </dgm:pt>
    <dgm:pt modelId="{0F9C0A7F-1920-4DD3-AEF8-E5D87E20F666}" type="pres">
      <dgm:prSet presAssocID="{73D97BF3-DCD3-491C-8A44-9E25BECCFBC6}" presName="parentLin" presStyleCnt="0"/>
      <dgm:spPr/>
    </dgm:pt>
    <dgm:pt modelId="{C926FC55-F113-4198-BD3B-F2B5199693EE}" type="pres">
      <dgm:prSet presAssocID="{73D97BF3-DCD3-491C-8A44-9E25BECCFBC6}" presName="parentLeftMargin" presStyleLbl="node1" presStyleIdx="0" presStyleCnt="6"/>
      <dgm:spPr/>
    </dgm:pt>
    <dgm:pt modelId="{95C72B57-A8D2-4911-A0A4-0846FC4E2B58}" type="pres">
      <dgm:prSet presAssocID="{73D97BF3-DCD3-491C-8A44-9E25BECCFBC6}" presName="parentText" presStyleLbl="node1" presStyleIdx="1" presStyleCnt="6">
        <dgm:presLayoutVars>
          <dgm:chMax val="0"/>
          <dgm:bulletEnabled val="1"/>
        </dgm:presLayoutVars>
      </dgm:prSet>
      <dgm:spPr/>
    </dgm:pt>
    <dgm:pt modelId="{77511E15-4A91-43D0-BAEE-337F08FD32E0}" type="pres">
      <dgm:prSet presAssocID="{73D97BF3-DCD3-491C-8A44-9E25BECCFBC6}" presName="negativeSpace" presStyleCnt="0"/>
      <dgm:spPr/>
    </dgm:pt>
    <dgm:pt modelId="{F5189E2C-5F12-4606-BE1F-FB4074E59CFB}" type="pres">
      <dgm:prSet presAssocID="{73D97BF3-DCD3-491C-8A44-9E25BECCFBC6}" presName="childText" presStyleLbl="conFgAcc1" presStyleIdx="1" presStyleCnt="6">
        <dgm:presLayoutVars>
          <dgm:bulletEnabled val="1"/>
        </dgm:presLayoutVars>
      </dgm:prSet>
      <dgm:spPr/>
    </dgm:pt>
    <dgm:pt modelId="{02E60AB8-4618-4079-BD29-F6DA94542E50}" type="pres">
      <dgm:prSet presAssocID="{A938DAFA-E103-414C-9406-D938ED19252D}" presName="spaceBetweenRectangles" presStyleCnt="0"/>
      <dgm:spPr/>
    </dgm:pt>
    <dgm:pt modelId="{02B36627-4B4A-40C8-A256-C8D3FE425E29}" type="pres">
      <dgm:prSet presAssocID="{9EE0E5BC-E839-447D-A990-14214CB9F5CF}" presName="parentLin" presStyleCnt="0"/>
      <dgm:spPr/>
    </dgm:pt>
    <dgm:pt modelId="{1CFB91A4-E307-4AA2-B63C-93473410CE21}" type="pres">
      <dgm:prSet presAssocID="{9EE0E5BC-E839-447D-A990-14214CB9F5CF}" presName="parentLeftMargin" presStyleLbl="node1" presStyleIdx="1" presStyleCnt="6"/>
      <dgm:spPr/>
    </dgm:pt>
    <dgm:pt modelId="{0A18E5F7-6F2B-40BB-A6D7-F7A803DE2697}" type="pres">
      <dgm:prSet presAssocID="{9EE0E5BC-E839-447D-A990-14214CB9F5CF}" presName="parentText" presStyleLbl="node1" presStyleIdx="2" presStyleCnt="6">
        <dgm:presLayoutVars>
          <dgm:chMax val="0"/>
          <dgm:bulletEnabled val="1"/>
        </dgm:presLayoutVars>
      </dgm:prSet>
      <dgm:spPr/>
    </dgm:pt>
    <dgm:pt modelId="{4604408B-CEA3-47E2-994A-4A06C000E157}" type="pres">
      <dgm:prSet presAssocID="{9EE0E5BC-E839-447D-A990-14214CB9F5CF}" presName="negativeSpace" presStyleCnt="0"/>
      <dgm:spPr/>
    </dgm:pt>
    <dgm:pt modelId="{16552E81-6872-49F3-B171-3A3C069C51B9}" type="pres">
      <dgm:prSet presAssocID="{9EE0E5BC-E839-447D-A990-14214CB9F5CF}" presName="childText" presStyleLbl="conFgAcc1" presStyleIdx="2" presStyleCnt="6">
        <dgm:presLayoutVars>
          <dgm:bulletEnabled val="1"/>
        </dgm:presLayoutVars>
      </dgm:prSet>
      <dgm:spPr/>
    </dgm:pt>
    <dgm:pt modelId="{593BE636-66A9-4ED4-8822-888E4BAC0BB1}" type="pres">
      <dgm:prSet presAssocID="{D1BB2832-4CA1-46EE-BEE6-DDD1CFA45DF4}" presName="spaceBetweenRectangles" presStyleCnt="0"/>
      <dgm:spPr/>
    </dgm:pt>
    <dgm:pt modelId="{41EC87DE-D591-45AF-AC38-8014B1CFAA94}" type="pres">
      <dgm:prSet presAssocID="{30DF3083-0762-4EB9-96AC-BF4135703188}" presName="parentLin" presStyleCnt="0"/>
      <dgm:spPr/>
    </dgm:pt>
    <dgm:pt modelId="{B26ECA51-F3C8-4924-AE21-C907792659D3}" type="pres">
      <dgm:prSet presAssocID="{30DF3083-0762-4EB9-96AC-BF4135703188}" presName="parentLeftMargin" presStyleLbl="node1" presStyleIdx="2" presStyleCnt="6"/>
      <dgm:spPr/>
    </dgm:pt>
    <dgm:pt modelId="{7274F716-E54D-4ADE-8719-7673563A406A}" type="pres">
      <dgm:prSet presAssocID="{30DF3083-0762-4EB9-96AC-BF4135703188}" presName="parentText" presStyleLbl="node1" presStyleIdx="3" presStyleCnt="6" custLinFactNeighborX="16151" custLinFactNeighborY="-29877">
        <dgm:presLayoutVars>
          <dgm:chMax val="0"/>
          <dgm:bulletEnabled val="1"/>
        </dgm:presLayoutVars>
      </dgm:prSet>
      <dgm:spPr/>
    </dgm:pt>
    <dgm:pt modelId="{1CF832D2-708A-4196-8B90-74BF3E522BDA}" type="pres">
      <dgm:prSet presAssocID="{30DF3083-0762-4EB9-96AC-BF4135703188}" presName="negativeSpace" presStyleCnt="0"/>
      <dgm:spPr/>
    </dgm:pt>
    <dgm:pt modelId="{8F8CAD22-C02F-4B3F-BB94-DF5983E5C7DB}" type="pres">
      <dgm:prSet presAssocID="{30DF3083-0762-4EB9-96AC-BF4135703188}" presName="childText" presStyleLbl="conFgAcc1" presStyleIdx="3" presStyleCnt="6">
        <dgm:presLayoutVars>
          <dgm:bulletEnabled val="1"/>
        </dgm:presLayoutVars>
      </dgm:prSet>
      <dgm:spPr/>
    </dgm:pt>
    <dgm:pt modelId="{54890EBF-17AF-4264-AE70-BE898B746A55}" type="pres">
      <dgm:prSet presAssocID="{4A9532D7-F3D4-40C8-A41A-BCD8A9258AC3}" presName="spaceBetweenRectangles" presStyleCnt="0"/>
      <dgm:spPr/>
    </dgm:pt>
    <dgm:pt modelId="{8BA656FE-9B37-4FF1-BF61-A657564CDC7F}" type="pres">
      <dgm:prSet presAssocID="{5CDDE317-69B4-4746-8139-EA57A41E3FE7}" presName="parentLin" presStyleCnt="0"/>
      <dgm:spPr/>
    </dgm:pt>
    <dgm:pt modelId="{DB5663FA-DEA1-4B9D-B139-B9E02F5992FA}" type="pres">
      <dgm:prSet presAssocID="{5CDDE317-69B4-4746-8139-EA57A41E3FE7}" presName="parentLeftMargin" presStyleLbl="node1" presStyleIdx="3" presStyleCnt="6"/>
      <dgm:spPr/>
    </dgm:pt>
    <dgm:pt modelId="{612289CB-E17D-4507-9D25-F09C9F9495FF}" type="pres">
      <dgm:prSet presAssocID="{5CDDE317-69B4-4746-8139-EA57A41E3FE7}" presName="parentText" presStyleLbl="node1" presStyleIdx="4" presStyleCnt="6">
        <dgm:presLayoutVars>
          <dgm:chMax val="0"/>
          <dgm:bulletEnabled val="1"/>
        </dgm:presLayoutVars>
      </dgm:prSet>
      <dgm:spPr/>
    </dgm:pt>
    <dgm:pt modelId="{A0CC181B-E891-425A-902F-EEFD7A2010AC}" type="pres">
      <dgm:prSet presAssocID="{5CDDE317-69B4-4746-8139-EA57A41E3FE7}" presName="negativeSpace" presStyleCnt="0"/>
      <dgm:spPr/>
    </dgm:pt>
    <dgm:pt modelId="{C6483CB0-3882-4B48-98CE-7F1FB40DC5B1}" type="pres">
      <dgm:prSet presAssocID="{5CDDE317-69B4-4746-8139-EA57A41E3FE7}" presName="childText" presStyleLbl="conFgAcc1" presStyleIdx="4" presStyleCnt="6">
        <dgm:presLayoutVars>
          <dgm:bulletEnabled val="1"/>
        </dgm:presLayoutVars>
      </dgm:prSet>
      <dgm:spPr/>
    </dgm:pt>
    <dgm:pt modelId="{931288F9-68F0-49C4-8D2C-D36B0C7ED078}" type="pres">
      <dgm:prSet presAssocID="{9B4F2404-3C37-477D-8F8B-B22CA32C3E81}" presName="spaceBetweenRectangles" presStyleCnt="0"/>
      <dgm:spPr/>
    </dgm:pt>
    <dgm:pt modelId="{0C2125F0-77FF-402C-8106-147F8299EB4A}" type="pres">
      <dgm:prSet presAssocID="{CAA69D9A-0A94-4C02-A5DC-4C5D4001AC88}" presName="parentLin" presStyleCnt="0"/>
      <dgm:spPr/>
    </dgm:pt>
    <dgm:pt modelId="{B4640D9F-5536-4F2F-9407-21582E1D8C46}" type="pres">
      <dgm:prSet presAssocID="{CAA69D9A-0A94-4C02-A5DC-4C5D4001AC88}" presName="parentLeftMargin" presStyleLbl="node1" presStyleIdx="4" presStyleCnt="6"/>
      <dgm:spPr/>
    </dgm:pt>
    <dgm:pt modelId="{177E54FC-F617-4A68-A387-35AEC0DDDF69}" type="pres">
      <dgm:prSet presAssocID="{CAA69D9A-0A94-4C02-A5DC-4C5D4001AC88}" presName="parentText" presStyleLbl="node1" presStyleIdx="5" presStyleCnt="6">
        <dgm:presLayoutVars>
          <dgm:chMax val="0"/>
          <dgm:bulletEnabled val="1"/>
        </dgm:presLayoutVars>
      </dgm:prSet>
      <dgm:spPr/>
    </dgm:pt>
    <dgm:pt modelId="{5F11F093-BFA4-4151-B4EB-16B1A21049A3}" type="pres">
      <dgm:prSet presAssocID="{CAA69D9A-0A94-4C02-A5DC-4C5D4001AC88}" presName="negativeSpace" presStyleCnt="0"/>
      <dgm:spPr/>
    </dgm:pt>
    <dgm:pt modelId="{03A75C3F-F494-4716-9DFE-680FB584D9B8}" type="pres">
      <dgm:prSet presAssocID="{CAA69D9A-0A94-4C02-A5DC-4C5D4001AC88}" presName="childText" presStyleLbl="conFgAcc1" presStyleIdx="5" presStyleCnt="6">
        <dgm:presLayoutVars>
          <dgm:bulletEnabled val="1"/>
        </dgm:presLayoutVars>
      </dgm:prSet>
      <dgm:spPr/>
    </dgm:pt>
  </dgm:ptLst>
  <dgm:cxnLst>
    <dgm:cxn modelId="{B798EB03-7457-410B-8FD3-0C7893860576}" srcId="{A84A36B2-9B73-4A4E-A32C-AB4FEE555015}" destId="{5CDDE317-69B4-4746-8139-EA57A41E3FE7}" srcOrd="4" destOrd="0" parTransId="{B39C8BBA-AACB-4999-8588-4EB0959DA7A6}" sibTransId="{9B4F2404-3C37-477D-8F8B-B22CA32C3E81}"/>
    <dgm:cxn modelId="{A00A3F15-9621-4773-9D69-E9DE2D721806}" srcId="{A84A36B2-9B73-4A4E-A32C-AB4FEE555015}" destId="{9EE0E5BC-E839-447D-A990-14214CB9F5CF}" srcOrd="2" destOrd="0" parTransId="{AFD4F929-0D5B-4A8F-92A6-3E8ADEC9CC02}" sibTransId="{D1BB2832-4CA1-46EE-BEE6-DDD1CFA45DF4}"/>
    <dgm:cxn modelId="{51E6831D-DC7E-4BBB-A6CA-54BDFD1B34DE}" type="presOf" srcId="{CAA69D9A-0A94-4C02-A5DC-4C5D4001AC88}" destId="{177E54FC-F617-4A68-A387-35AEC0DDDF69}" srcOrd="1" destOrd="0" presId="urn:microsoft.com/office/officeart/2005/8/layout/list1"/>
    <dgm:cxn modelId="{24A8A53A-D61A-4967-8AA0-DE6DE1CD08F7}" type="presOf" srcId="{A84A36B2-9B73-4A4E-A32C-AB4FEE555015}" destId="{3FA08BBF-D297-40A3-A8FB-4972CD6E2EEE}" srcOrd="0" destOrd="0" presId="urn:microsoft.com/office/officeart/2005/8/layout/list1"/>
    <dgm:cxn modelId="{ACCE4246-68A6-4245-9E99-6B448E64AA8C}" srcId="{A84A36B2-9B73-4A4E-A32C-AB4FEE555015}" destId="{30DF3083-0762-4EB9-96AC-BF4135703188}" srcOrd="3" destOrd="0" parTransId="{36265F02-53A4-49C1-A114-5ED285848F98}" sibTransId="{4A9532D7-F3D4-40C8-A41A-BCD8A9258AC3}"/>
    <dgm:cxn modelId="{604CE146-729B-413E-8487-F5F799DECACA}" type="presOf" srcId="{9EE0E5BC-E839-447D-A990-14214CB9F5CF}" destId="{1CFB91A4-E307-4AA2-B63C-93473410CE21}" srcOrd="0" destOrd="0" presId="urn:microsoft.com/office/officeart/2005/8/layout/list1"/>
    <dgm:cxn modelId="{C74FD57E-D73C-456F-8D66-6EE77461F039}" type="presOf" srcId="{30DF3083-0762-4EB9-96AC-BF4135703188}" destId="{7274F716-E54D-4ADE-8719-7673563A406A}" srcOrd="1" destOrd="0" presId="urn:microsoft.com/office/officeart/2005/8/layout/list1"/>
    <dgm:cxn modelId="{284C3E95-F00D-422D-B577-FF3EA15EF175}" type="presOf" srcId="{73D97BF3-DCD3-491C-8A44-9E25BECCFBC6}" destId="{95C72B57-A8D2-4911-A0A4-0846FC4E2B58}" srcOrd="1" destOrd="0" presId="urn:microsoft.com/office/officeart/2005/8/layout/list1"/>
    <dgm:cxn modelId="{12691F96-949B-4EDF-8A30-F280588EEF57}" srcId="{A84A36B2-9B73-4A4E-A32C-AB4FEE555015}" destId="{CAA69D9A-0A94-4C02-A5DC-4C5D4001AC88}" srcOrd="5" destOrd="0" parTransId="{F6F153AA-3ACC-40B3-B144-8A2BBE193DA3}" sibTransId="{AF7CA356-7F88-4DCF-A98C-B73D91731D82}"/>
    <dgm:cxn modelId="{0E8E7199-B1D2-4ABF-826F-A115E711A827}" srcId="{A84A36B2-9B73-4A4E-A32C-AB4FEE555015}" destId="{73D97BF3-DCD3-491C-8A44-9E25BECCFBC6}" srcOrd="1" destOrd="0" parTransId="{F37BCD38-09AB-4A02-AC0F-E441A3C1A604}" sibTransId="{A938DAFA-E103-414C-9406-D938ED19252D}"/>
    <dgm:cxn modelId="{3324B29A-CE86-48F4-A2D5-72F822E4BE20}" type="presOf" srcId="{0DE0BEC4-B01B-471F-9780-9877060F4D70}" destId="{CF0ED9A6-2208-4571-B0FA-A812126F7B2D}" srcOrd="1" destOrd="0" presId="urn:microsoft.com/office/officeart/2005/8/layout/list1"/>
    <dgm:cxn modelId="{EA400F9F-96A4-4D75-9E7E-3BC224A413CE}" type="presOf" srcId="{30DF3083-0762-4EB9-96AC-BF4135703188}" destId="{B26ECA51-F3C8-4924-AE21-C907792659D3}" srcOrd="0" destOrd="0" presId="urn:microsoft.com/office/officeart/2005/8/layout/list1"/>
    <dgm:cxn modelId="{B9126DA4-07A1-402C-958C-D0301329B521}" type="presOf" srcId="{9EE0E5BC-E839-447D-A990-14214CB9F5CF}" destId="{0A18E5F7-6F2B-40BB-A6D7-F7A803DE2697}" srcOrd="1" destOrd="0" presId="urn:microsoft.com/office/officeart/2005/8/layout/list1"/>
    <dgm:cxn modelId="{6EC6F3B0-0956-41C7-8833-553782DF1CF1}" srcId="{A84A36B2-9B73-4A4E-A32C-AB4FEE555015}" destId="{0DE0BEC4-B01B-471F-9780-9877060F4D70}" srcOrd="0" destOrd="0" parTransId="{B09B0681-22DC-4642-9AD8-7BD619777B8D}" sibTransId="{2B407747-8671-4D79-960E-759336E7FA79}"/>
    <dgm:cxn modelId="{3F6B3FCC-6FCF-494B-AC74-2F1B1C2C5D13}" type="presOf" srcId="{0DE0BEC4-B01B-471F-9780-9877060F4D70}" destId="{5E16E600-E46D-4D76-93DA-66F4359BE88F}" srcOrd="0" destOrd="0" presId="urn:microsoft.com/office/officeart/2005/8/layout/list1"/>
    <dgm:cxn modelId="{53B0D8D5-356A-490A-84B7-58C81358C9B3}" type="presOf" srcId="{73D97BF3-DCD3-491C-8A44-9E25BECCFBC6}" destId="{C926FC55-F113-4198-BD3B-F2B5199693EE}" srcOrd="0" destOrd="0" presId="urn:microsoft.com/office/officeart/2005/8/layout/list1"/>
    <dgm:cxn modelId="{57E8B4D6-9D64-4792-AC17-FF06DCDAA1DE}" type="presOf" srcId="{5CDDE317-69B4-4746-8139-EA57A41E3FE7}" destId="{612289CB-E17D-4507-9D25-F09C9F9495FF}" srcOrd="1" destOrd="0" presId="urn:microsoft.com/office/officeart/2005/8/layout/list1"/>
    <dgm:cxn modelId="{A02E7DDE-E374-4C9B-B52D-7F85D1E0E52D}" type="presOf" srcId="{CAA69D9A-0A94-4C02-A5DC-4C5D4001AC88}" destId="{B4640D9F-5536-4F2F-9407-21582E1D8C46}" srcOrd="0" destOrd="0" presId="urn:microsoft.com/office/officeart/2005/8/layout/list1"/>
    <dgm:cxn modelId="{5E3434F9-C492-4383-A21F-E23661055739}" type="presOf" srcId="{5CDDE317-69B4-4746-8139-EA57A41E3FE7}" destId="{DB5663FA-DEA1-4B9D-B139-B9E02F5992FA}" srcOrd="0" destOrd="0" presId="urn:microsoft.com/office/officeart/2005/8/layout/list1"/>
    <dgm:cxn modelId="{9EBC435B-CFD0-42F7-B369-D307C8B19F14}" type="presParOf" srcId="{3FA08BBF-D297-40A3-A8FB-4972CD6E2EEE}" destId="{57DF53D4-3870-4638-97CE-0AC471040238}" srcOrd="0" destOrd="0" presId="urn:microsoft.com/office/officeart/2005/8/layout/list1"/>
    <dgm:cxn modelId="{BF627096-A3AA-49F8-BC11-00A4C0E0E648}" type="presParOf" srcId="{57DF53D4-3870-4638-97CE-0AC471040238}" destId="{5E16E600-E46D-4D76-93DA-66F4359BE88F}" srcOrd="0" destOrd="0" presId="urn:microsoft.com/office/officeart/2005/8/layout/list1"/>
    <dgm:cxn modelId="{5F42A767-88A4-4D94-8048-D4CDBFE581FF}" type="presParOf" srcId="{57DF53D4-3870-4638-97CE-0AC471040238}" destId="{CF0ED9A6-2208-4571-B0FA-A812126F7B2D}" srcOrd="1" destOrd="0" presId="urn:microsoft.com/office/officeart/2005/8/layout/list1"/>
    <dgm:cxn modelId="{FA6534D4-0DDA-451E-99B0-5266FF19412D}" type="presParOf" srcId="{3FA08BBF-D297-40A3-A8FB-4972CD6E2EEE}" destId="{6A0B28E4-B2B6-462E-8885-09DF4FE8B66B}" srcOrd="1" destOrd="0" presId="urn:microsoft.com/office/officeart/2005/8/layout/list1"/>
    <dgm:cxn modelId="{B8434AEA-2138-472E-B1C2-287A8A9A1E4E}" type="presParOf" srcId="{3FA08BBF-D297-40A3-A8FB-4972CD6E2EEE}" destId="{C13CE5DF-04B7-429D-9D9B-D7E49E6BF664}" srcOrd="2" destOrd="0" presId="urn:microsoft.com/office/officeart/2005/8/layout/list1"/>
    <dgm:cxn modelId="{24B95F68-027C-4675-B2B9-3D38049E0877}" type="presParOf" srcId="{3FA08BBF-D297-40A3-A8FB-4972CD6E2EEE}" destId="{FE7B8382-B90D-4D67-8C0B-2795A7A71FDB}" srcOrd="3" destOrd="0" presId="urn:microsoft.com/office/officeart/2005/8/layout/list1"/>
    <dgm:cxn modelId="{A2BD69CB-5852-460E-9E36-838BD2A5A807}" type="presParOf" srcId="{3FA08BBF-D297-40A3-A8FB-4972CD6E2EEE}" destId="{0F9C0A7F-1920-4DD3-AEF8-E5D87E20F666}" srcOrd="4" destOrd="0" presId="urn:microsoft.com/office/officeart/2005/8/layout/list1"/>
    <dgm:cxn modelId="{7A1FBBFD-3268-4BC3-A5CF-DB6A9356F0E6}" type="presParOf" srcId="{0F9C0A7F-1920-4DD3-AEF8-E5D87E20F666}" destId="{C926FC55-F113-4198-BD3B-F2B5199693EE}" srcOrd="0" destOrd="0" presId="urn:microsoft.com/office/officeart/2005/8/layout/list1"/>
    <dgm:cxn modelId="{C7120783-4FFF-4531-B462-43049DD05B5A}" type="presParOf" srcId="{0F9C0A7F-1920-4DD3-AEF8-E5D87E20F666}" destId="{95C72B57-A8D2-4911-A0A4-0846FC4E2B58}" srcOrd="1" destOrd="0" presId="urn:microsoft.com/office/officeart/2005/8/layout/list1"/>
    <dgm:cxn modelId="{D78D6801-6C75-4717-BFD8-D6E1D3E8452F}" type="presParOf" srcId="{3FA08BBF-D297-40A3-A8FB-4972CD6E2EEE}" destId="{77511E15-4A91-43D0-BAEE-337F08FD32E0}" srcOrd="5" destOrd="0" presId="urn:microsoft.com/office/officeart/2005/8/layout/list1"/>
    <dgm:cxn modelId="{91CA7272-0324-470C-9DA9-4100563EDB93}" type="presParOf" srcId="{3FA08BBF-D297-40A3-A8FB-4972CD6E2EEE}" destId="{F5189E2C-5F12-4606-BE1F-FB4074E59CFB}" srcOrd="6" destOrd="0" presId="urn:microsoft.com/office/officeart/2005/8/layout/list1"/>
    <dgm:cxn modelId="{0D41C645-92FE-47DF-B820-192C89F63232}" type="presParOf" srcId="{3FA08BBF-D297-40A3-A8FB-4972CD6E2EEE}" destId="{02E60AB8-4618-4079-BD29-F6DA94542E50}" srcOrd="7" destOrd="0" presId="urn:microsoft.com/office/officeart/2005/8/layout/list1"/>
    <dgm:cxn modelId="{869F9160-D1D9-4B0D-B4A0-ACA9DE2B3BAA}" type="presParOf" srcId="{3FA08BBF-D297-40A3-A8FB-4972CD6E2EEE}" destId="{02B36627-4B4A-40C8-A256-C8D3FE425E29}" srcOrd="8" destOrd="0" presId="urn:microsoft.com/office/officeart/2005/8/layout/list1"/>
    <dgm:cxn modelId="{087A28B9-6FB4-42BD-BF7D-70A9B11A4727}" type="presParOf" srcId="{02B36627-4B4A-40C8-A256-C8D3FE425E29}" destId="{1CFB91A4-E307-4AA2-B63C-93473410CE21}" srcOrd="0" destOrd="0" presId="urn:microsoft.com/office/officeart/2005/8/layout/list1"/>
    <dgm:cxn modelId="{F5748824-F589-4D48-BB71-7CCBBA87ADBC}" type="presParOf" srcId="{02B36627-4B4A-40C8-A256-C8D3FE425E29}" destId="{0A18E5F7-6F2B-40BB-A6D7-F7A803DE2697}" srcOrd="1" destOrd="0" presId="urn:microsoft.com/office/officeart/2005/8/layout/list1"/>
    <dgm:cxn modelId="{E32E607E-3634-4381-A9A8-6400A5B2013F}" type="presParOf" srcId="{3FA08BBF-D297-40A3-A8FB-4972CD6E2EEE}" destId="{4604408B-CEA3-47E2-994A-4A06C000E157}" srcOrd="9" destOrd="0" presId="urn:microsoft.com/office/officeart/2005/8/layout/list1"/>
    <dgm:cxn modelId="{A8BFBFE4-1060-4FD1-AE44-16D119FF4DF0}" type="presParOf" srcId="{3FA08BBF-D297-40A3-A8FB-4972CD6E2EEE}" destId="{16552E81-6872-49F3-B171-3A3C069C51B9}" srcOrd="10" destOrd="0" presId="urn:microsoft.com/office/officeart/2005/8/layout/list1"/>
    <dgm:cxn modelId="{75789A7D-23C4-4F6C-B9F0-C17013A69953}" type="presParOf" srcId="{3FA08BBF-D297-40A3-A8FB-4972CD6E2EEE}" destId="{593BE636-66A9-4ED4-8822-888E4BAC0BB1}" srcOrd="11" destOrd="0" presId="urn:microsoft.com/office/officeart/2005/8/layout/list1"/>
    <dgm:cxn modelId="{BD20A65E-FE3A-479C-AA11-1046C74FEC48}" type="presParOf" srcId="{3FA08BBF-D297-40A3-A8FB-4972CD6E2EEE}" destId="{41EC87DE-D591-45AF-AC38-8014B1CFAA94}" srcOrd="12" destOrd="0" presId="urn:microsoft.com/office/officeart/2005/8/layout/list1"/>
    <dgm:cxn modelId="{B31A26FB-F8DA-4BA5-9253-5D94730C30E3}" type="presParOf" srcId="{41EC87DE-D591-45AF-AC38-8014B1CFAA94}" destId="{B26ECA51-F3C8-4924-AE21-C907792659D3}" srcOrd="0" destOrd="0" presId="urn:microsoft.com/office/officeart/2005/8/layout/list1"/>
    <dgm:cxn modelId="{597D7BD7-D120-4C8B-8CAD-251DDC98CB33}" type="presParOf" srcId="{41EC87DE-D591-45AF-AC38-8014B1CFAA94}" destId="{7274F716-E54D-4ADE-8719-7673563A406A}" srcOrd="1" destOrd="0" presId="urn:microsoft.com/office/officeart/2005/8/layout/list1"/>
    <dgm:cxn modelId="{9CB93956-2318-4D82-9B84-E0099371156C}" type="presParOf" srcId="{3FA08BBF-D297-40A3-A8FB-4972CD6E2EEE}" destId="{1CF832D2-708A-4196-8B90-74BF3E522BDA}" srcOrd="13" destOrd="0" presId="urn:microsoft.com/office/officeart/2005/8/layout/list1"/>
    <dgm:cxn modelId="{29F3C173-6471-42F0-A9D8-A31446A877F1}" type="presParOf" srcId="{3FA08BBF-D297-40A3-A8FB-4972CD6E2EEE}" destId="{8F8CAD22-C02F-4B3F-BB94-DF5983E5C7DB}" srcOrd="14" destOrd="0" presId="urn:microsoft.com/office/officeart/2005/8/layout/list1"/>
    <dgm:cxn modelId="{0D9C784A-0F2A-4530-B37A-3844402C908D}" type="presParOf" srcId="{3FA08BBF-D297-40A3-A8FB-4972CD6E2EEE}" destId="{54890EBF-17AF-4264-AE70-BE898B746A55}" srcOrd="15" destOrd="0" presId="urn:microsoft.com/office/officeart/2005/8/layout/list1"/>
    <dgm:cxn modelId="{5D6B16DC-BEA5-435E-88E3-730F6C8BCCB4}" type="presParOf" srcId="{3FA08BBF-D297-40A3-A8FB-4972CD6E2EEE}" destId="{8BA656FE-9B37-4FF1-BF61-A657564CDC7F}" srcOrd="16" destOrd="0" presId="urn:microsoft.com/office/officeart/2005/8/layout/list1"/>
    <dgm:cxn modelId="{92454C8D-076B-4555-A433-69EABFE944EE}" type="presParOf" srcId="{8BA656FE-9B37-4FF1-BF61-A657564CDC7F}" destId="{DB5663FA-DEA1-4B9D-B139-B9E02F5992FA}" srcOrd="0" destOrd="0" presId="urn:microsoft.com/office/officeart/2005/8/layout/list1"/>
    <dgm:cxn modelId="{AE137A4B-06D2-4BD6-AB06-8A23E07BE821}" type="presParOf" srcId="{8BA656FE-9B37-4FF1-BF61-A657564CDC7F}" destId="{612289CB-E17D-4507-9D25-F09C9F9495FF}" srcOrd="1" destOrd="0" presId="urn:microsoft.com/office/officeart/2005/8/layout/list1"/>
    <dgm:cxn modelId="{331F9D42-5FCE-4042-BDBB-F533DF7200AC}" type="presParOf" srcId="{3FA08BBF-D297-40A3-A8FB-4972CD6E2EEE}" destId="{A0CC181B-E891-425A-902F-EEFD7A2010AC}" srcOrd="17" destOrd="0" presId="urn:microsoft.com/office/officeart/2005/8/layout/list1"/>
    <dgm:cxn modelId="{4C12459B-A0E3-479C-8780-4445E43ED729}" type="presParOf" srcId="{3FA08BBF-D297-40A3-A8FB-4972CD6E2EEE}" destId="{C6483CB0-3882-4B48-98CE-7F1FB40DC5B1}" srcOrd="18" destOrd="0" presId="urn:microsoft.com/office/officeart/2005/8/layout/list1"/>
    <dgm:cxn modelId="{679D7033-2CC0-498E-A352-B120363C5755}" type="presParOf" srcId="{3FA08BBF-D297-40A3-A8FB-4972CD6E2EEE}" destId="{931288F9-68F0-49C4-8D2C-D36B0C7ED078}" srcOrd="19" destOrd="0" presId="urn:microsoft.com/office/officeart/2005/8/layout/list1"/>
    <dgm:cxn modelId="{06000CD5-2339-4B11-B55F-4C2F791233E0}" type="presParOf" srcId="{3FA08BBF-D297-40A3-A8FB-4972CD6E2EEE}" destId="{0C2125F0-77FF-402C-8106-147F8299EB4A}" srcOrd="20" destOrd="0" presId="urn:microsoft.com/office/officeart/2005/8/layout/list1"/>
    <dgm:cxn modelId="{5D21851E-386B-4FEB-A379-55295351C75D}" type="presParOf" srcId="{0C2125F0-77FF-402C-8106-147F8299EB4A}" destId="{B4640D9F-5536-4F2F-9407-21582E1D8C46}" srcOrd="0" destOrd="0" presId="urn:microsoft.com/office/officeart/2005/8/layout/list1"/>
    <dgm:cxn modelId="{B2D1AD21-4E72-4520-A060-F78A17B42A66}" type="presParOf" srcId="{0C2125F0-77FF-402C-8106-147F8299EB4A}" destId="{177E54FC-F617-4A68-A387-35AEC0DDDF69}" srcOrd="1" destOrd="0" presId="urn:microsoft.com/office/officeart/2005/8/layout/list1"/>
    <dgm:cxn modelId="{A13C8CFF-A959-4671-AEDD-5E359854CD5B}" type="presParOf" srcId="{3FA08BBF-D297-40A3-A8FB-4972CD6E2EEE}" destId="{5F11F093-BFA4-4151-B4EB-16B1A21049A3}" srcOrd="21" destOrd="0" presId="urn:microsoft.com/office/officeart/2005/8/layout/list1"/>
    <dgm:cxn modelId="{DB97ABA5-990B-4D17-B97C-B029739231BC}" type="presParOf" srcId="{3FA08BBF-D297-40A3-A8FB-4972CD6E2EEE}" destId="{03A75C3F-F494-4716-9DFE-680FB584D9B8}"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C1EC4D-FE2C-4829-8789-378786653B11}"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6D3F57A1-733B-436E-9314-91DA392B09B8}">
      <dgm:prSet phldrT="[Text]" custT="1"/>
      <dgm:spPr/>
      <dgm:t>
        <a:bodyPr/>
        <a:lstStyle/>
        <a:p>
          <a:r>
            <a:rPr lang="en-US" sz="1400" b="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Cement</a:t>
          </a:r>
          <a:endParaRPr lang="en-US" sz="1400" b="0" dirty="0">
            <a:effectLst>
              <a:outerShdw blurRad="38100" dist="38100" dir="2700000" algn="tl">
                <a:srgbClr val="000000">
                  <a:alpha val="43137"/>
                </a:srgbClr>
              </a:outerShdw>
            </a:effectLst>
          </a:endParaRPr>
        </a:p>
      </dgm:t>
    </dgm:pt>
    <dgm:pt modelId="{D284436B-FB87-4C99-B19B-FDD470E188C0}" type="parTrans" cxnId="{2934CB69-D2BA-4D6C-8895-32E2900251C5}">
      <dgm:prSet/>
      <dgm:spPr/>
      <dgm:t>
        <a:bodyPr/>
        <a:lstStyle/>
        <a:p>
          <a:endParaRPr lang="en-US"/>
        </a:p>
      </dgm:t>
    </dgm:pt>
    <dgm:pt modelId="{CDE11520-18D7-4080-BE0F-A167024518D5}" type="sibTrans" cxnId="{2934CB69-D2BA-4D6C-8895-32E2900251C5}">
      <dgm:prSet/>
      <dgm:spPr/>
      <dgm:t>
        <a:bodyPr/>
        <a:lstStyle/>
        <a:p>
          <a:endParaRPr lang="en-US"/>
        </a:p>
      </dgm:t>
    </dgm:pt>
    <dgm:pt modelId="{7633964E-5310-456B-BD60-9069F9C6F279}">
      <dgm:prSet phldrT="[Text]" custT="1"/>
      <dgm:spPr/>
      <dgm:t>
        <a:bodyPr/>
        <a:lstStyle/>
        <a:p>
          <a:pPr>
            <a:buFont typeface="Wingdings" panose="05000000000000000000" pitchFamily="2" charset="2"/>
            <a:buNone/>
          </a:pPr>
          <a:r>
            <a:rPr lang="en-US" sz="1400" i="1" dirty="0" err="1">
              <a:latin typeface="Times New Roman" panose="02020603050405020304" pitchFamily="18" charset="0"/>
              <a:cs typeface="Times New Roman" panose="02020603050405020304" pitchFamily="18" charset="0"/>
            </a:rPr>
            <a:t>Sanghi</a:t>
          </a:r>
          <a:r>
            <a:rPr lang="en-US" sz="1400" i="1" dirty="0">
              <a:latin typeface="Times New Roman" panose="02020603050405020304" pitchFamily="18" charset="0"/>
              <a:cs typeface="Times New Roman" panose="02020603050405020304" pitchFamily="18" charset="0"/>
            </a:rPr>
            <a:t> Group</a:t>
          </a:r>
          <a:endParaRPr lang="en-US" sz="1400" dirty="0"/>
        </a:p>
      </dgm:t>
    </dgm:pt>
    <dgm:pt modelId="{E8DE31EC-EA8F-4E87-BC38-C2537C393EEC}" type="parTrans" cxnId="{17512D4F-971C-4202-BB48-CE683EAA72AE}">
      <dgm:prSet/>
      <dgm:spPr/>
      <dgm:t>
        <a:bodyPr/>
        <a:lstStyle/>
        <a:p>
          <a:endParaRPr lang="en-US"/>
        </a:p>
      </dgm:t>
    </dgm:pt>
    <dgm:pt modelId="{9F757CCD-696C-40D4-8809-B1843BF33A00}" type="sibTrans" cxnId="{17512D4F-971C-4202-BB48-CE683EAA72AE}">
      <dgm:prSet/>
      <dgm:spPr/>
      <dgm:t>
        <a:bodyPr/>
        <a:lstStyle/>
        <a:p>
          <a:endParaRPr lang="en-US"/>
        </a:p>
      </dgm:t>
    </dgm:pt>
    <dgm:pt modelId="{2C6EF420-23E0-4276-8B6D-FDC967636554}">
      <dgm:prSet phldrT="[Text]" custT="1"/>
      <dgm:spPr/>
      <dgm:t>
        <a:bodyPr/>
        <a:lstStyle/>
        <a:p>
          <a:r>
            <a:rPr lang="en-US" sz="1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Power</a:t>
          </a:r>
          <a:endParaRPr lang="en-US" sz="1400" dirty="0">
            <a:effectLst>
              <a:outerShdw blurRad="38100" dist="38100" dir="2700000" algn="tl">
                <a:srgbClr val="000000">
                  <a:alpha val="43137"/>
                </a:srgbClr>
              </a:outerShdw>
            </a:effectLst>
          </a:endParaRPr>
        </a:p>
      </dgm:t>
    </dgm:pt>
    <dgm:pt modelId="{384EE127-EA63-4B98-BC22-8DF8F87B8594}" type="parTrans" cxnId="{D0A16158-71ED-4EFF-9C67-982F52D03D0C}">
      <dgm:prSet/>
      <dgm:spPr/>
      <dgm:t>
        <a:bodyPr/>
        <a:lstStyle/>
        <a:p>
          <a:endParaRPr lang="en-US"/>
        </a:p>
      </dgm:t>
    </dgm:pt>
    <dgm:pt modelId="{85ACB136-F738-4E5B-A4E7-95326E921B76}" type="sibTrans" cxnId="{D0A16158-71ED-4EFF-9C67-982F52D03D0C}">
      <dgm:prSet/>
      <dgm:spPr/>
      <dgm:t>
        <a:bodyPr/>
        <a:lstStyle/>
        <a:p>
          <a:endParaRPr lang="en-US"/>
        </a:p>
      </dgm:t>
    </dgm:pt>
    <dgm:pt modelId="{7464641D-FCFB-4786-8B49-30CD48AF86DF}">
      <dgm:prSet phldrT="[Text]" custT="1"/>
      <dgm:spPr/>
      <dgm:t>
        <a:bodyPr/>
        <a:lstStyle/>
        <a:p>
          <a:pPr>
            <a:buFont typeface="Wingdings" panose="05000000000000000000" pitchFamily="2" charset="2"/>
            <a:buNone/>
          </a:pPr>
          <a:r>
            <a:rPr lang="en-US" sz="1400" i="1" dirty="0">
              <a:latin typeface="Times New Roman" panose="02020603050405020304" pitchFamily="18" charset="0"/>
              <a:cs typeface="Times New Roman" panose="02020603050405020304" pitchFamily="18" charset="0"/>
            </a:rPr>
            <a:t>Tata &amp; Adani</a:t>
          </a:r>
          <a:endParaRPr lang="en-US" sz="1400" dirty="0"/>
        </a:p>
      </dgm:t>
    </dgm:pt>
    <dgm:pt modelId="{B3D5522D-0494-4C43-9BD8-A424E48BBF6D}" type="parTrans" cxnId="{272CFA50-7970-41DD-A4C4-0891A2761FD9}">
      <dgm:prSet/>
      <dgm:spPr/>
      <dgm:t>
        <a:bodyPr/>
        <a:lstStyle/>
        <a:p>
          <a:endParaRPr lang="en-US"/>
        </a:p>
      </dgm:t>
    </dgm:pt>
    <dgm:pt modelId="{D4A1BB7C-82CD-4B4E-AA75-ED8754437C86}" type="sibTrans" cxnId="{272CFA50-7970-41DD-A4C4-0891A2761FD9}">
      <dgm:prSet/>
      <dgm:spPr/>
      <dgm:t>
        <a:bodyPr/>
        <a:lstStyle/>
        <a:p>
          <a:endParaRPr lang="en-US"/>
        </a:p>
      </dgm:t>
    </dgm:pt>
    <dgm:pt modelId="{E417D49B-D653-4F63-B742-BD891913557A}">
      <dgm:prSet phldrT="[Text]" custT="1"/>
      <dgm:spPr/>
      <dgm:t>
        <a:bodyPr/>
        <a:lstStyle/>
        <a:p>
          <a:r>
            <a:rPr lang="en-US" sz="1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Mineral</a:t>
          </a:r>
          <a:endParaRPr lang="en-US" sz="1400" dirty="0">
            <a:effectLst>
              <a:outerShdw blurRad="38100" dist="38100" dir="2700000" algn="tl">
                <a:srgbClr val="000000">
                  <a:alpha val="43137"/>
                </a:srgbClr>
              </a:outerShdw>
            </a:effectLst>
          </a:endParaRPr>
        </a:p>
      </dgm:t>
    </dgm:pt>
    <dgm:pt modelId="{E892D71F-5783-4A97-8F12-78BFE66271C0}" type="parTrans" cxnId="{D07B34DA-F703-4A8C-995F-E9AAC5C58F52}">
      <dgm:prSet/>
      <dgm:spPr/>
      <dgm:t>
        <a:bodyPr/>
        <a:lstStyle/>
        <a:p>
          <a:endParaRPr lang="en-US"/>
        </a:p>
      </dgm:t>
    </dgm:pt>
    <dgm:pt modelId="{AA2B4F4B-1346-4BA0-AE7D-2B81C24353D8}" type="sibTrans" cxnId="{D07B34DA-F703-4A8C-995F-E9AAC5C58F52}">
      <dgm:prSet/>
      <dgm:spPr/>
      <dgm:t>
        <a:bodyPr/>
        <a:lstStyle/>
        <a:p>
          <a:endParaRPr lang="en-US"/>
        </a:p>
      </dgm:t>
    </dgm:pt>
    <dgm:pt modelId="{83B1F5EA-07C6-45C4-96E3-8D8CA36915AD}">
      <dgm:prSet phldrT="[Text]" custT="1"/>
      <dgm:spPr/>
      <dgm:t>
        <a:bodyPr/>
        <a:lstStyle/>
        <a:p>
          <a:pPr>
            <a:buFont typeface="Wingdings" panose="05000000000000000000" pitchFamily="2" charset="2"/>
            <a:buNone/>
          </a:pPr>
          <a:r>
            <a:rPr lang="en-US" sz="1400" i="1" dirty="0" err="1">
              <a:latin typeface="Times New Roman" panose="02020603050405020304" pitchFamily="18" charset="0"/>
              <a:cs typeface="Times New Roman" panose="02020603050405020304" pitchFamily="18" charset="0"/>
            </a:rPr>
            <a:t>Ashapura</a:t>
          </a:r>
          <a:endParaRPr lang="en-US" sz="1400" i="1" dirty="0">
            <a:latin typeface="Times New Roman" panose="02020603050405020304" pitchFamily="18" charset="0"/>
            <a:cs typeface="Times New Roman" panose="02020603050405020304" pitchFamily="18" charset="0"/>
          </a:endParaRPr>
        </a:p>
      </dgm:t>
    </dgm:pt>
    <dgm:pt modelId="{1AE9345C-704B-4FA9-9E06-291EA71A2D43}" type="parTrans" cxnId="{90A7E733-CCD9-4E4A-8D4F-1F3D3307594B}">
      <dgm:prSet/>
      <dgm:spPr/>
      <dgm:t>
        <a:bodyPr/>
        <a:lstStyle/>
        <a:p>
          <a:endParaRPr lang="en-US"/>
        </a:p>
      </dgm:t>
    </dgm:pt>
    <dgm:pt modelId="{E4AFF1CA-558A-4AEE-802B-BE682377F417}" type="sibTrans" cxnId="{90A7E733-CCD9-4E4A-8D4F-1F3D3307594B}">
      <dgm:prSet/>
      <dgm:spPr/>
      <dgm:t>
        <a:bodyPr/>
        <a:lstStyle/>
        <a:p>
          <a:endParaRPr lang="en-US"/>
        </a:p>
      </dgm:t>
    </dgm:pt>
    <dgm:pt modelId="{151C2933-A3EC-410D-B3CD-6C49926DFA56}" type="pres">
      <dgm:prSet presAssocID="{4AC1EC4D-FE2C-4829-8789-378786653B11}" presName="Name0" presStyleCnt="0">
        <dgm:presLayoutVars>
          <dgm:dir/>
          <dgm:animLvl val="lvl"/>
          <dgm:resizeHandles val="exact"/>
        </dgm:presLayoutVars>
      </dgm:prSet>
      <dgm:spPr/>
    </dgm:pt>
    <dgm:pt modelId="{9012BCB4-1F4A-49B8-99C4-544E85CDAC2B}" type="pres">
      <dgm:prSet presAssocID="{6D3F57A1-733B-436E-9314-91DA392B09B8}" presName="linNode" presStyleCnt="0"/>
      <dgm:spPr/>
    </dgm:pt>
    <dgm:pt modelId="{AA46D798-4F6B-471A-A3D8-C2D0569D546F}" type="pres">
      <dgm:prSet presAssocID="{6D3F57A1-733B-436E-9314-91DA392B09B8}" presName="parentText" presStyleLbl="node1" presStyleIdx="0" presStyleCnt="3">
        <dgm:presLayoutVars>
          <dgm:chMax val="1"/>
          <dgm:bulletEnabled val="1"/>
        </dgm:presLayoutVars>
      </dgm:prSet>
      <dgm:spPr/>
    </dgm:pt>
    <dgm:pt modelId="{039E9D0A-AD5C-418E-9B0D-B5E6E9FEF409}" type="pres">
      <dgm:prSet presAssocID="{6D3F57A1-733B-436E-9314-91DA392B09B8}" presName="descendantText" presStyleLbl="alignAccFollowNode1" presStyleIdx="0" presStyleCnt="3">
        <dgm:presLayoutVars>
          <dgm:bulletEnabled val="1"/>
        </dgm:presLayoutVars>
      </dgm:prSet>
      <dgm:spPr/>
    </dgm:pt>
    <dgm:pt modelId="{ADB3F55C-1BDB-4407-8288-1662227DF71A}" type="pres">
      <dgm:prSet presAssocID="{CDE11520-18D7-4080-BE0F-A167024518D5}" presName="sp" presStyleCnt="0"/>
      <dgm:spPr/>
    </dgm:pt>
    <dgm:pt modelId="{55D4F5DE-EA3F-4C9C-8E80-21F0F258983A}" type="pres">
      <dgm:prSet presAssocID="{2C6EF420-23E0-4276-8B6D-FDC967636554}" presName="linNode" presStyleCnt="0"/>
      <dgm:spPr/>
    </dgm:pt>
    <dgm:pt modelId="{0AA4DB66-EEFB-481A-901B-7F4E630BCFD7}" type="pres">
      <dgm:prSet presAssocID="{2C6EF420-23E0-4276-8B6D-FDC967636554}" presName="parentText" presStyleLbl="node1" presStyleIdx="1" presStyleCnt="3">
        <dgm:presLayoutVars>
          <dgm:chMax val="1"/>
          <dgm:bulletEnabled val="1"/>
        </dgm:presLayoutVars>
      </dgm:prSet>
      <dgm:spPr/>
    </dgm:pt>
    <dgm:pt modelId="{8987A905-118F-4EF1-BA9B-7168002961D3}" type="pres">
      <dgm:prSet presAssocID="{2C6EF420-23E0-4276-8B6D-FDC967636554}" presName="descendantText" presStyleLbl="alignAccFollowNode1" presStyleIdx="1" presStyleCnt="3">
        <dgm:presLayoutVars>
          <dgm:bulletEnabled val="1"/>
        </dgm:presLayoutVars>
      </dgm:prSet>
      <dgm:spPr/>
    </dgm:pt>
    <dgm:pt modelId="{43E4E3F6-157A-4266-96D3-1A785140AD27}" type="pres">
      <dgm:prSet presAssocID="{85ACB136-F738-4E5B-A4E7-95326E921B76}" presName="sp" presStyleCnt="0"/>
      <dgm:spPr/>
    </dgm:pt>
    <dgm:pt modelId="{95A2A400-5A37-4A70-8A6F-DD8982A9EB56}" type="pres">
      <dgm:prSet presAssocID="{E417D49B-D653-4F63-B742-BD891913557A}" presName="linNode" presStyleCnt="0"/>
      <dgm:spPr/>
    </dgm:pt>
    <dgm:pt modelId="{4E50F354-2FD9-47F1-9911-C9192A189AE4}" type="pres">
      <dgm:prSet presAssocID="{E417D49B-D653-4F63-B742-BD891913557A}" presName="parentText" presStyleLbl="node1" presStyleIdx="2" presStyleCnt="3">
        <dgm:presLayoutVars>
          <dgm:chMax val="1"/>
          <dgm:bulletEnabled val="1"/>
        </dgm:presLayoutVars>
      </dgm:prSet>
      <dgm:spPr/>
    </dgm:pt>
    <dgm:pt modelId="{FC49087D-24A9-4FDC-964D-5B0A55DEE4E7}" type="pres">
      <dgm:prSet presAssocID="{E417D49B-D653-4F63-B742-BD891913557A}" presName="descendantText" presStyleLbl="alignAccFollowNode1" presStyleIdx="2" presStyleCnt="3">
        <dgm:presLayoutVars>
          <dgm:bulletEnabled val="1"/>
        </dgm:presLayoutVars>
      </dgm:prSet>
      <dgm:spPr/>
    </dgm:pt>
  </dgm:ptLst>
  <dgm:cxnLst>
    <dgm:cxn modelId="{5A74AF1F-C577-48B9-8127-87CF87C30AC8}" type="presOf" srcId="{4AC1EC4D-FE2C-4829-8789-378786653B11}" destId="{151C2933-A3EC-410D-B3CD-6C49926DFA56}" srcOrd="0" destOrd="0" presId="urn:microsoft.com/office/officeart/2005/8/layout/vList5"/>
    <dgm:cxn modelId="{90A7E733-CCD9-4E4A-8D4F-1F3D3307594B}" srcId="{E417D49B-D653-4F63-B742-BD891913557A}" destId="{83B1F5EA-07C6-45C4-96E3-8D8CA36915AD}" srcOrd="0" destOrd="0" parTransId="{1AE9345C-704B-4FA9-9E06-291EA71A2D43}" sibTransId="{E4AFF1CA-558A-4AEE-802B-BE682377F417}"/>
    <dgm:cxn modelId="{2934CB69-D2BA-4D6C-8895-32E2900251C5}" srcId="{4AC1EC4D-FE2C-4829-8789-378786653B11}" destId="{6D3F57A1-733B-436E-9314-91DA392B09B8}" srcOrd="0" destOrd="0" parTransId="{D284436B-FB87-4C99-B19B-FDD470E188C0}" sibTransId="{CDE11520-18D7-4080-BE0F-A167024518D5}"/>
    <dgm:cxn modelId="{314A504A-3A45-49F5-8092-63ECBBF41BC6}" type="presOf" srcId="{83B1F5EA-07C6-45C4-96E3-8D8CA36915AD}" destId="{FC49087D-24A9-4FDC-964D-5B0A55DEE4E7}" srcOrd="0" destOrd="0" presId="urn:microsoft.com/office/officeart/2005/8/layout/vList5"/>
    <dgm:cxn modelId="{17512D4F-971C-4202-BB48-CE683EAA72AE}" srcId="{6D3F57A1-733B-436E-9314-91DA392B09B8}" destId="{7633964E-5310-456B-BD60-9069F9C6F279}" srcOrd="0" destOrd="0" parTransId="{E8DE31EC-EA8F-4E87-BC38-C2537C393EEC}" sibTransId="{9F757CCD-696C-40D4-8809-B1843BF33A00}"/>
    <dgm:cxn modelId="{272CFA50-7970-41DD-A4C4-0891A2761FD9}" srcId="{2C6EF420-23E0-4276-8B6D-FDC967636554}" destId="{7464641D-FCFB-4786-8B49-30CD48AF86DF}" srcOrd="0" destOrd="0" parTransId="{B3D5522D-0494-4C43-9BD8-A424E48BBF6D}" sibTransId="{D4A1BB7C-82CD-4B4E-AA75-ED8754437C86}"/>
    <dgm:cxn modelId="{1D695056-C1FF-435A-842A-4F70A87EAA86}" type="presOf" srcId="{7633964E-5310-456B-BD60-9069F9C6F279}" destId="{039E9D0A-AD5C-418E-9B0D-B5E6E9FEF409}" srcOrd="0" destOrd="0" presId="urn:microsoft.com/office/officeart/2005/8/layout/vList5"/>
    <dgm:cxn modelId="{D0A16158-71ED-4EFF-9C67-982F52D03D0C}" srcId="{4AC1EC4D-FE2C-4829-8789-378786653B11}" destId="{2C6EF420-23E0-4276-8B6D-FDC967636554}" srcOrd="1" destOrd="0" parTransId="{384EE127-EA63-4B98-BC22-8DF8F87B8594}" sibTransId="{85ACB136-F738-4E5B-A4E7-95326E921B76}"/>
    <dgm:cxn modelId="{4E312DB1-C1BA-48E7-BFDD-E3714CAC5711}" type="presOf" srcId="{2C6EF420-23E0-4276-8B6D-FDC967636554}" destId="{0AA4DB66-EEFB-481A-901B-7F4E630BCFD7}" srcOrd="0" destOrd="0" presId="urn:microsoft.com/office/officeart/2005/8/layout/vList5"/>
    <dgm:cxn modelId="{C06288CF-87FB-4BFD-8CB5-C99F7EDBDE0F}" type="presOf" srcId="{7464641D-FCFB-4786-8B49-30CD48AF86DF}" destId="{8987A905-118F-4EF1-BA9B-7168002961D3}" srcOrd="0" destOrd="0" presId="urn:microsoft.com/office/officeart/2005/8/layout/vList5"/>
    <dgm:cxn modelId="{D07B34DA-F703-4A8C-995F-E9AAC5C58F52}" srcId="{4AC1EC4D-FE2C-4829-8789-378786653B11}" destId="{E417D49B-D653-4F63-B742-BD891913557A}" srcOrd="2" destOrd="0" parTransId="{E892D71F-5783-4A97-8F12-78BFE66271C0}" sibTransId="{AA2B4F4B-1346-4BA0-AE7D-2B81C24353D8}"/>
    <dgm:cxn modelId="{1C8EFAE1-5F3A-4814-BB7F-5C7A4B4FA313}" type="presOf" srcId="{E417D49B-D653-4F63-B742-BD891913557A}" destId="{4E50F354-2FD9-47F1-9911-C9192A189AE4}" srcOrd="0" destOrd="0" presId="urn:microsoft.com/office/officeart/2005/8/layout/vList5"/>
    <dgm:cxn modelId="{37C3B7FF-4F09-453E-96F6-A629A3E07337}" type="presOf" srcId="{6D3F57A1-733B-436E-9314-91DA392B09B8}" destId="{AA46D798-4F6B-471A-A3D8-C2D0569D546F}" srcOrd="0" destOrd="0" presId="urn:microsoft.com/office/officeart/2005/8/layout/vList5"/>
    <dgm:cxn modelId="{35765766-6D47-4ABC-B94F-234DA0A52E72}" type="presParOf" srcId="{151C2933-A3EC-410D-B3CD-6C49926DFA56}" destId="{9012BCB4-1F4A-49B8-99C4-544E85CDAC2B}" srcOrd="0" destOrd="0" presId="urn:microsoft.com/office/officeart/2005/8/layout/vList5"/>
    <dgm:cxn modelId="{2049E9C8-F5CE-4276-91ED-3EB8E6EFA59A}" type="presParOf" srcId="{9012BCB4-1F4A-49B8-99C4-544E85CDAC2B}" destId="{AA46D798-4F6B-471A-A3D8-C2D0569D546F}" srcOrd="0" destOrd="0" presId="urn:microsoft.com/office/officeart/2005/8/layout/vList5"/>
    <dgm:cxn modelId="{FFCE5BF1-17C3-4A5C-A971-30DDAEB4CE97}" type="presParOf" srcId="{9012BCB4-1F4A-49B8-99C4-544E85CDAC2B}" destId="{039E9D0A-AD5C-418E-9B0D-B5E6E9FEF409}" srcOrd="1" destOrd="0" presId="urn:microsoft.com/office/officeart/2005/8/layout/vList5"/>
    <dgm:cxn modelId="{99AA7790-F6FF-4D5D-A505-00E2791EFA63}" type="presParOf" srcId="{151C2933-A3EC-410D-B3CD-6C49926DFA56}" destId="{ADB3F55C-1BDB-4407-8288-1662227DF71A}" srcOrd="1" destOrd="0" presId="urn:microsoft.com/office/officeart/2005/8/layout/vList5"/>
    <dgm:cxn modelId="{0E517532-FDEC-4C13-87EF-A04F06D28197}" type="presParOf" srcId="{151C2933-A3EC-410D-B3CD-6C49926DFA56}" destId="{55D4F5DE-EA3F-4C9C-8E80-21F0F258983A}" srcOrd="2" destOrd="0" presId="urn:microsoft.com/office/officeart/2005/8/layout/vList5"/>
    <dgm:cxn modelId="{74AF831E-0182-4DBC-B574-B5493CF717BF}" type="presParOf" srcId="{55D4F5DE-EA3F-4C9C-8E80-21F0F258983A}" destId="{0AA4DB66-EEFB-481A-901B-7F4E630BCFD7}" srcOrd="0" destOrd="0" presId="urn:microsoft.com/office/officeart/2005/8/layout/vList5"/>
    <dgm:cxn modelId="{A0DD7F25-3F5E-471F-AD6F-FA6160E86289}" type="presParOf" srcId="{55D4F5DE-EA3F-4C9C-8E80-21F0F258983A}" destId="{8987A905-118F-4EF1-BA9B-7168002961D3}" srcOrd="1" destOrd="0" presId="urn:microsoft.com/office/officeart/2005/8/layout/vList5"/>
    <dgm:cxn modelId="{93D7ADC2-0798-4CA8-A454-4C2FD81D51C3}" type="presParOf" srcId="{151C2933-A3EC-410D-B3CD-6C49926DFA56}" destId="{43E4E3F6-157A-4266-96D3-1A785140AD27}" srcOrd="3" destOrd="0" presId="urn:microsoft.com/office/officeart/2005/8/layout/vList5"/>
    <dgm:cxn modelId="{A0661139-1515-4D73-8EAD-E5764C3CF0CF}" type="presParOf" srcId="{151C2933-A3EC-410D-B3CD-6C49926DFA56}" destId="{95A2A400-5A37-4A70-8A6F-DD8982A9EB56}" srcOrd="4" destOrd="0" presId="urn:microsoft.com/office/officeart/2005/8/layout/vList5"/>
    <dgm:cxn modelId="{916B130A-05B8-4DC6-84A2-B5D5F60D23C4}" type="presParOf" srcId="{95A2A400-5A37-4A70-8A6F-DD8982A9EB56}" destId="{4E50F354-2FD9-47F1-9911-C9192A189AE4}" srcOrd="0" destOrd="0" presId="urn:microsoft.com/office/officeart/2005/8/layout/vList5"/>
    <dgm:cxn modelId="{5375532F-5679-463B-812A-FEE857860E25}" type="presParOf" srcId="{95A2A400-5A37-4A70-8A6F-DD8982A9EB56}" destId="{FC49087D-24A9-4FDC-964D-5B0A55DEE4E7}"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7BD91B-920B-4229-B2C9-83D47FDFEC3A}"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7FEA873F-0A32-45EE-80E7-41AAF1929FB9}">
      <dgm:prSet phldrT="[Text]" custT="1"/>
      <dgm:spPr/>
      <dgm:t>
        <a:bodyPr/>
        <a:lstStyle/>
        <a:p>
          <a:r>
            <a:rPr lang="en-US" sz="1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Port</a:t>
          </a:r>
          <a:endParaRPr lang="en-US" sz="1400" dirty="0">
            <a:effectLst>
              <a:outerShdw blurRad="38100" dist="38100" dir="2700000" algn="tl">
                <a:srgbClr val="000000">
                  <a:alpha val="43137"/>
                </a:srgbClr>
              </a:outerShdw>
            </a:effectLst>
          </a:endParaRPr>
        </a:p>
      </dgm:t>
    </dgm:pt>
    <dgm:pt modelId="{19510BFE-DE6A-429A-8758-8175888E70EA}" type="parTrans" cxnId="{3459DF11-A692-41F9-BEE3-36A06B280FFB}">
      <dgm:prSet/>
      <dgm:spPr/>
      <dgm:t>
        <a:bodyPr/>
        <a:lstStyle/>
        <a:p>
          <a:endParaRPr lang="en-US"/>
        </a:p>
      </dgm:t>
    </dgm:pt>
    <dgm:pt modelId="{37276691-0D81-48DF-8D49-AE3C4D16FD4B}" type="sibTrans" cxnId="{3459DF11-A692-41F9-BEE3-36A06B280FFB}">
      <dgm:prSet/>
      <dgm:spPr/>
      <dgm:t>
        <a:bodyPr/>
        <a:lstStyle/>
        <a:p>
          <a:endParaRPr lang="en-US"/>
        </a:p>
      </dgm:t>
    </dgm:pt>
    <dgm:pt modelId="{CA1A5C24-EAA5-46C8-8458-B09439C797DE}">
      <dgm:prSet phldrT="[Text]" custT="1"/>
      <dgm:spPr/>
      <dgm:t>
        <a:bodyPr/>
        <a:lstStyle/>
        <a:p>
          <a:pPr>
            <a:buFont typeface="Wingdings" panose="05000000000000000000" pitchFamily="2" charset="2"/>
            <a:buNone/>
          </a:pPr>
          <a:r>
            <a:rPr lang="en-US" sz="1400" i="1" dirty="0">
              <a:latin typeface="Times New Roman" panose="02020603050405020304" pitchFamily="18" charset="0"/>
              <a:cs typeface="Times New Roman" panose="02020603050405020304" pitchFamily="18" charset="0"/>
            </a:rPr>
            <a:t>Adani</a:t>
          </a:r>
          <a:endParaRPr lang="en-US" sz="1400" dirty="0"/>
        </a:p>
      </dgm:t>
    </dgm:pt>
    <dgm:pt modelId="{E01F4661-7AEB-4979-9567-BD8DF8E8847E}" type="parTrans" cxnId="{23D48192-28C8-4AFE-9FAF-B453C9E6B6D2}">
      <dgm:prSet/>
      <dgm:spPr/>
      <dgm:t>
        <a:bodyPr/>
        <a:lstStyle/>
        <a:p>
          <a:endParaRPr lang="en-US"/>
        </a:p>
      </dgm:t>
    </dgm:pt>
    <dgm:pt modelId="{2C83925F-2D37-40FE-B80D-26639B511D0B}" type="sibTrans" cxnId="{23D48192-28C8-4AFE-9FAF-B453C9E6B6D2}">
      <dgm:prSet/>
      <dgm:spPr/>
      <dgm:t>
        <a:bodyPr/>
        <a:lstStyle/>
        <a:p>
          <a:endParaRPr lang="en-US"/>
        </a:p>
      </dgm:t>
    </dgm:pt>
    <dgm:pt modelId="{FCD861BE-B539-46B2-8413-D2EC916F8BF0}">
      <dgm:prSet phldrT="[Text]" custT="1"/>
      <dgm:spPr/>
      <dgm:t>
        <a:bodyPr/>
        <a:lstStyle/>
        <a:p>
          <a:r>
            <a:rPr lang="en-US" sz="1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Salt</a:t>
          </a:r>
          <a:endParaRPr lang="en-US" sz="1400" dirty="0">
            <a:effectLst>
              <a:outerShdw blurRad="38100" dist="38100" dir="2700000" algn="tl">
                <a:srgbClr val="000000">
                  <a:alpha val="43137"/>
                </a:srgbClr>
              </a:outerShdw>
            </a:effectLst>
          </a:endParaRPr>
        </a:p>
      </dgm:t>
    </dgm:pt>
    <dgm:pt modelId="{EC99ED93-955B-4416-A4CE-3041ABCA6904}" type="parTrans" cxnId="{0BF19F99-5BC5-48D5-AD17-795BD042F5CA}">
      <dgm:prSet/>
      <dgm:spPr/>
      <dgm:t>
        <a:bodyPr/>
        <a:lstStyle/>
        <a:p>
          <a:endParaRPr lang="en-US"/>
        </a:p>
      </dgm:t>
    </dgm:pt>
    <dgm:pt modelId="{08406841-C639-48AB-9EDE-5C4216E5B6DA}" type="sibTrans" cxnId="{0BF19F99-5BC5-48D5-AD17-795BD042F5CA}">
      <dgm:prSet/>
      <dgm:spPr/>
      <dgm:t>
        <a:bodyPr/>
        <a:lstStyle/>
        <a:p>
          <a:endParaRPr lang="en-US"/>
        </a:p>
      </dgm:t>
    </dgm:pt>
    <dgm:pt modelId="{816DE6C2-820A-4DAC-B661-5E1C2AD30E4F}">
      <dgm:prSet phldrT="[Text]" custT="1"/>
      <dgm:spPr/>
      <dgm:t>
        <a:bodyPr/>
        <a:lstStyle/>
        <a:p>
          <a:pPr>
            <a:buFont typeface="Wingdings" panose="05000000000000000000" pitchFamily="2" charset="2"/>
            <a:buNone/>
          </a:pPr>
          <a:r>
            <a:rPr lang="en-US" sz="1400" i="1" dirty="0">
              <a:latin typeface="Times New Roman" panose="02020603050405020304" pitchFamily="18" charset="0"/>
              <a:cs typeface="Times New Roman" panose="02020603050405020304" pitchFamily="18" charset="0"/>
            </a:rPr>
            <a:t>600 Year Old Activity</a:t>
          </a:r>
          <a:endParaRPr lang="en-US" sz="1400" dirty="0"/>
        </a:p>
      </dgm:t>
    </dgm:pt>
    <dgm:pt modelId="{19BAD0CF-24EC-4E31-9397-8840DE5A6360}" type="parTrans" cxnId="{EA1B0314-3BA3-4904-AD95-F5DA7024E69E}">
      <dgm:prSet/>
      <dgm:spPr/>
      <dgm:t>
        <a:bodyPr/>
        <a:lstStyle/>
        <a:p>
          <a:endParaRPr lang="en-US"/>
        </a:p>
      </dgm:t>
    </dgm:pt>
    <dgm:pt modelId="{01B886F2-8CBD-4C18-9E39-24C0BC4FD2A2}" type="sibTrans" cxnId="{EA1B0314-3BA3-4904-AD95-F5DA7024E69E}">
      <dgm:prSet/>
      <dgm:spPr/>
      <dgm:t>
        <a:bodyPr/>
        <a:lstStyle/>
        <a:p>
          <a:endParaRPr lang="en-US"/>
        </a:p>
      </dgm:t>
    </dgm:pt>
    <dgm:pt modelId="{C4481762-95A9-4463-9835-40ED757B8374}">
      <dgm:prSet phldrT="[Text]" custT="1"/>
      <dgm:spPr/>
      <dgm:t>
        <a:bodyPr/>
        <a:lstStyle/>
        <a:p>
          <a:r>
            <a:rPr lang="en-US" sz="1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Textile</a:t>
          </a:r>
        </a:p>
      </dgm:t>
    </dgm:pt>
    <dgm:pt modelId="{17298E70-029B-49B0-B342-7DC1824080BC}" type="parTrans" cxnId="{3650B55E-BA64-4B8B-BC3B-32EA8E24F521}">
      <dgm:prSet/>
      <dgm:spPr/>
      <dgm:t>
        <a:bodyPr/>
        <a:lstStyle/>
        <a:p>
          <a:endParaRPr lang="en-US"/>
        </a:p>
      </dgm:t>
    </dgm:pt>
    <dgm:pt modelId="{781A6824-B455-42C2-9136-272813808940}" type="sibTrans" cxnId="{3650B55E-BA64-4B8B-BC3B-32EA8E24F521}">
      <dgm:prSet/>
      <dgm:spPr/>
      <dgm:t>
        <a:bodyPr/>
        <a:lstStyle/>
        <a:p>
          <a:endParaRPr lang="en-US"/>
        </a:p>
      </dgm:t>
    </dgm:pt>
    <dgm:pt modelId="{98D028EA-EFE5-4996-800A-573312F7A418}">
      <dgm:prSet phldrT="[Text]" custT="1"/>
      <dgm:spPr/>
      <dgm:t>
        <a:bodyPr/>
        <a:lstStyle/>
        <a:p>
          <a:pPr>
            <a:buFont typeface="Wingdings" panose="05000000000000000000" pitchFamily="2" charset="2"/>
            <a:buNone/>
          </a:pPr>
          <a:r>
            <a:rPr lang="en-US" sz="1400" i="1" dirty="0">
              <a:latin typeface="Times New Roman" panose="02020603050405020304" pitchFamily="18" charset="0"/>
              <a:cs typeface="Times New Roman" panose="02020603050405020304" pitchFamily="18" charset="0"/>
            </a:rPr>
            <a:t>Welspun</a:t>
          </a:r>
          <a:endParaRPr lang="en-US" sz="1400" dirty="0"/>
        </a:p>
      </dgm:t>
    </dgm:pt>
    <dgm:pt modelId="{BD828D0B-F0DE-448B-828B-A6E0AFABA86C}" type="parTrans" cxnId="{B1980042-6FEB-4053-BA59-3AEA0B83B79B}">
      <dgm:prSet/>
      <dgm:spPr/>
      <dgm:t>
        <a:bodyPr/>
        <a:lstStyle/>
        <a:p>
          <a:endParaRPr lang="en-US"/>
        </a:p>
      </dgm:t>
    </dgm:pt>
    <dgm:pt modelId="{0C15B056-77C6-4CB7-928F-3E0C11824E91}" type="sibTrans" cxnId="{B1980042-6FEB-4053-BA59-3AEA0B83B79B}">
      <dgm:prSet/>
      <dgm:spPr/>
      <dgm:t>
        <a:bodyPr/>
        <a:lstStyle/>
        <a:p>
          <a:endParaRPr lang="en-US"/>
        </a:p>
      </dgm:t>
    </dgm:pt>
    <dgm:pt modelId="{4D59200D-AE7A-4101-AF44-AC3439B060DC}" type="pres">
      <dgm:prSet presAssocID="{EC7BD91B-920B-4229-B2C9-83D47FDFEC3A}" presName="Name0" presStyleCnt="0">
        <dgm:presLayoutVars>
          <dgm:dir/>
          <dgm:animLvl val="lvl"/>
          <dgm:resizeHandles val="exact"/>
        </dgm:presLayoutVars>
      </dgm:prSet>
      <dgm:spPr/>
    </dgm:pt>
    <dgm:pt modelId="{0782749C-6AAA-4D88-8AA3-CD801511A860}" type="pres">
      <dgm:prSet presAssocID="{7FEA873F-0A32-45EE-80E7-41AAF1929FB9}" presName="linNode" presStyleCnt="0"/>
      <dgm:spPr/>
    </dgm:pt>
    <dgm:pt modelId="{77F70CFC-0744-447B-8986-AB6757DA32E6}" type="pres">
      <dgm:prSet presAssocID="{7FEA873F-0A32-45EE-80E7-41AAF1929FB9}" presName="parentText" presStyleLbl="node1" presStyleIdx="0" presStyleCnt="3">
        <dgm:presLayoutVars>
          <dgm:chMax val="1"/>
          <dgm:bulletEnabled val="1"/>
        </dgm:presLayoutVars>
      </dgm:prSet>
      <dgm:spPr/>
    </dgm:pt>
    <dgm:pt modelId="{CA2F7001-BD31-4AE9-B44A-C4AB07FA270D}" type="pres">
      <dgm:prSet presAssocID="{7FEA873F-0A32-45EE-80E7-41AAF1929FB9}" presName="descendantText" presStyleLbl="alignAccFollowNode1" presStyleIdx="0" presStyleCnt="3">
        <dgm:presLayoutVars>
          <dgm:bulletEnabled val="1"/>
        </dgm:presLayoutVars>
      </dgm:prSet>
      <dgm:spPr/>
    </dgm:pt>
    <dgm:pt modelId="{55FCE544-E1E2-435D-9FD5-421CFE359DB5}" type="pres">
      <dgm:prSet presAssocID="{37276691-0D81-48DF-8D49-AE3C4D16FD4B}" presName="sp" presStyleCnt="0"/>
      <dgm:spPr/>
    </dgm:pt>
    <dgm:pt modelId="{C74AEFF9-D08B-4966-8EA2-991B94816952}" type="pres">
      <dgm:prSet presAssocID="{FCD861BE-B539-46B2-8413-D2EC916F8BF0}" presName="linNode" presStyleCnt="0"/>
      <dgm:spPr/>
    </dgm:pt>
    <dgm:pt modelId="{4026C851-F599-416C-B0FF-778CCC90E21C}" type="pres">
      <dgm:prSet presAssocID="{FCD861BE-B539-46B2-8413-D2EC916F8BF0}" presName="parentText" presStyleLbl="node1" presStyleIdx="1" presStyleCnt="3">
        <dgm:presLayoutVars>
          <dgm:chMax val="1"/>
          <dgm:bulletEnabled val="1"/>
        </dgm:presLayoutVars>
      </dgm:prSet>
      <dgm:spPr/>
    </dgm:pt>
    <dgm:pt modelId="{9344A385-1831-4399-98BC-9F9BF7D097B1}" type="pres">
      <dgm:prSet presAssocID="{FCD861BE-B539-46B2-8413-D2EC916F8BF0}" presName="descendantText" presStyleLbl="alignAccFollowNode1" presStyleIdx="1" presStyleCnt="3">
        <dgm:presLayoutVars>
          <dgm:bulletEnabled val="1"/>
        </dgm:presLayoutVars>
      </dgm:prSet>
      <dgm:spPr/>
    </dgm:pt>
    <dgm:pt modelId="{608CEC72-D07D-437E-B3F0-CBECEA3E022E}" type="pres">
      <dgm:prSet presAssocID="{08406841-C639-48AB-9EDE-5C4216E5B6DA}" presName="sp" presStyleCnt="0"/>
      <dgm:spPr/>
    </dgm:pt>
    <dgm:pt modelId="{BC06F9EB-303B-4226-BE9E-38A32FB5B631}" type="pres">
      <dgm:prSet presAssocID="{C4481762-95A9-4463-9835-40ED757B8374}" presName="linNode" presStyleCnt="0"/>
      <dgm:spPr/>
    </dgm:pt>
    <dgm:pt modelId="{24B0EA24-52C7-4D1B-8384-A20E61D3A84E}" type="pres">
      <dgm:prSet presAssocID="{C4481762-95A9-4463-9835-40ED757B8374}" presName="parentText" presStyleLbl="node1" presStyleIdx="2" presStyleCnt="3">
        <dgm:presLayoutVars>
          <dgm:chMax val="1"/>
          <dgm:bulletEnabled val="1"/>
        </dgm:presLayoutVars>
      </dgm:prSet>
      <dgm:spPr/>
    </dgm:pt>
    <dgm:pt modelId="{7EEA6DA9-0F09-45A5-9494-1953C3B6D89B}" type="pres">
      <dgm:prSet presAssocID="{C4481762-95A9-4463-9835-40ED757B8374}" presName="descendantText" presStyleLbl="alignAccFollowNode1" presStyleIdx="2" presStyleCnt="3">
        <dgm:presLayoutVars>
          <dgm:bulletEnabled val="1"/>
        </dgm:presLayoutVars>
      </dgm:prSet>
      <dgm:spPr/>
    </dgm:pt>
  </dgm:ptLst>
  <dgm:cxnLst>
    <dgm:cxn modelId="{82B48410-B977-450E-BD3D-F79252E81C53}" type="presOf" srcId="{CA1A5C24-EAA5-46C8-8458-B09439C797DE}" destId="{CA2F7001-BD31-4AE9-B44A-C4AB07FA270D}" srcOrd="0" destOrd="0" presId="urn:microsoft.com/office/officeart/2005/8/layout/vList5"/>
    <dgm:cxn modelId="{3459DF11-A692-41F9-BEE3-36A06B280FFB}" srcId="{EC7BD91B-920B-4229-B2C9-83D47FDFEC3A}" destId="{7FEA873F-0A32-45EE-80E7-41AAF1929FB9}" srcOrd="0" destOrd="0" parTransId="{19510BFE-DE6A-429A-8758-8175888E70EA}" sibTransId="{37276691-0D81-48DF-8D49-AE3C4D16FD4B}"/>
    <dgm:cxn modelId="{EA1B0314-3BA3-4904-AD95-F5DA7024E69E}" srcId="{FCD861BE-B539-46B2-8413-D2EC916F8BF0}" destId="{816DE6C2-820A-4DAC-B661-5E1C2AD30E4F}" srcOrd="0" destOrd="0" parTransId="{19BAD0CF-24EC-4E31-9397-8840DE5A6360}" sibTransId="{01B886F2-8CBD-4C18-9E39-24C0BC4FD2A2}"/>
    <dgm:cxn modelId="{18353936-89AF-49A1-8E37-87005BDB8E0A}" type="presOf" srcId="{816DE6C2-820A-4DAC-B661-5E1C2AD30E4F}" destId="{9344A385-1831-4399-98BC-9F9BF7D097B1}" srcOrd="0" destOrd="0" presId="urn:microsoft.com/office/officeart/2005/8/layout/vList5"/>
    <dgm:cxn modelId="{3650B55E-BA64-4B8B-BC3B-32EA8E24F521}" srcId="{EC7BD91B-920B-4229-B2C9-83D47FDFEC3A}" destId="{C4481762-95A9-4463-9835-40ED757B8374}" srcOrd="2" destOrd="0" parTransId="{17298E70-029B-49B0-B342-7DC1824080BC}" sibTransId="{781A6824-B455-42C2-9136-272813808940}"/>
    <dgm:cxn modelId="{8396BC60-48F1-40CC-BEAD-1749AA7A15EA}" type="presOf" srcId="{7FEA873F-0A32-45EE-80E7-41AAF1929FB9}" destId="{77F70CFC-0744-447B-8986-AB6757DA32E6}" srcOrd="0" destOrd="0" presId="urn:microsoft.com/office/officeart/2005/8/layout/vList5"/>
    <dgm:cxn modelId="{B1980042-6FEB-4053-BA59-3AEA0B83B79B}" srcId="{C4481762-95A9-4463-9835-40ED757B8374}" destId="{98D028EA-EFE5-4996-800A-573312F7A418}" srcOrd="0" destOrd="0" parTransId="{BD828D0B-F0DE-448B-828B-A6E0AFABA86C}" sibTransId="{0C15B056-77C6-4CB7-928F-3E0C11824E91}"/>
    <dgm:cxn modelId="{19BA9E73-7A6F-4D84-B8E1-0B4EF5F9AF27}" type="presOf" srcId="{C4481762-95A9-4463-9835-40ED757B8374}" destId="{24B0EA24-52C7-4D1B-8384-A20E61D3A84E}" srcOrd="0" destOrd="0" presId="urn:microsoft.com/office/officeart/2005/8/layout/vList5"/>
    <dgm:cxn modelId="{DF85798A-D481-43A9-8E0A-1F6B8BACE116}" type="presOf" srcId="{FCD861BE-B539-46B2-8413-D2EC916F8BF0}" destId="{4026C851-F599-416C-B0FF-778CCC90E21C}" srcOrd="0" destOrd="0" presId="urn:microsoft.com/office/officeart/2005/8/layout/vList5"/>
    <dgm:cxn modelId="{23D48192-28C8-4AFE-9FAF-B453C9E6B6D2}" srcId="{7FEA873F-0A32-45EE-80E7-41AAF1929FB9}" destId="{CA1A5C24-EAA5-46C8-8458-B09439C797DE}" srcOrd="0" destOrd="0" parTransId="{E01F4661-7AEB-4979-9567-BD8DF8E8847E}" sibTransId="{2C83925F-2D37-40FE-B80D-26639B511D0B}"/>
    <dgm:cxn modelId="{0BF19F99-5BC5-48D5-AD17-795BD042F5CA}" srcId="{EC7BD91B-920B-4229-B2C9-83D47FDFEC3A}" destId="{FCD861BE-B539-46B2-8413-D2EC916F8BF0}" srcOrd="1" destOrd="0" parTransId="{EC99ED93-955B-4416-A4CE-3041ABCA6904}" sibTransId="{08406841-C639-48AB-9EDE-5C4216E5B6DA}"/>
    <dgm:cxn modelId="{005BDDB3-AE5F-464C-BF82-399192FFEA52}" type="presOf" srcId="{98D028EA-EFE5-4996-800A-573312F7A418}" destId="{7EEA6DA9-0F09-45A5-9494-1953C3B6D89B}" srcOrd="0" destOrd="0" presId="urn:microsoft.com/office/officeart/2005/8/layout/vList5"/>
    <dgm:cxn modelId="{A85C23CB-0362-4DFA-AC31-DA9966079137}" type="presOf" srcId="{EC7BD91B-920B-4229-B2C9-83D47FDFEC3A}" destId="{4D59200D-AE7A-4101-AF44-AC3439B060DC}" srcOrd="0" destOrd="0" presId="urn:microsoft.com/office/officeart/2005/8/layout/vList5"/>
    <dgm:cxn modelId="{24BF916D-B5AD-443C-956C-38330F6B4C61}" type="presParOf" srcId="{4D59200D-AE7A-4101-AF44-AC3439B060DC}" destId="{0782749C-6AAA-4D88-8AA3-CD801511A860}" srcOrd="0" destOrd="0" presId="urn:microsoft.com/office/officeart/2005/8/layout/vList5"/>
    <dgm:cxn modelId="{E1C39DDD-F142-49C2-92CB-E103AEFB140D}" type="presParOf" srcId="{0782749C-6AAA-4D88-8AA3-CD801511A860}" destId="{77F70CFC-0744-447B-8986-AB6757DA32E6}" srcOrd="0" destOrd="0" presId="urn:microsoft.com/office/officeart/2005/8/layout/vList5"/>
    <dgm:cxn modelId="{DE700DF8-1328-4D81-87A4-51812AEB1044}" type="presParOf" srcId="{0782749C-6AAA-4D88-8AA3-CD801511A860}" destId="{CA2F7001-BD31-4AE9-B44A-C4AB07FA270D}" srcOrd="1" destOrd="0" presId="urn:microsoft.com/office/officeart/2005/8/layout/vList5"/>
    <dgm:cxn modelId="{B2731180-A00B-4357-937C-75D7AFD6A961}" type="presParOf" srcId="{4D59200D-AE7A-4101-AF44-AC3439B060DC}" destId="{55FCE544-E1E2-435D-9FD5-421CFE359DB5}" srcOrd="1" destOrd="0" presId="urn:microsoft.com/office/officeart/2005/8/layout/vList5"/>
    <dgm:cxn modelId="{60CE20FD-3E62-46A6-8674-A0649E91EB2E}" type="presParOf" srcId="{4D59200D-AE7A-4101-AF44-AC3439B060DC}" destId="{C74AEFF9-D08B-4966-8EA2-991B94816952}" srcOrd="2" destOrd="0" presId="urn:microsoft.com/office/officeart/2005/8/layout/vList5"/>
    <dgm:cxn modelId="{74809856-591A-4564-8722-731D4D02E7C1}" type="presParOf" srcId="{C74AEFF9-D08B-4966-8EA2-991B94816952}" destId="{4026C851-F599-416C-B0FF-778CCC90E21C}" srcOrd="0" destOrd="0" presId="urn:microsoft.com/office/officeart/2005/8/layout/vList5"/>
    <dgm:cxn modelId="{24161C7F-EB24-467A-A38F-05C7ECE1CCCF}" type="presParOf" srcId="{C74AEFF9-D08B-4966-8EA2-991B94816952}" destId="{9344A385-1831-4399-98BC-9F9BF7D097B1}" srcOrd="1" destOrd="0" presId="urn:microsoft.com/office/officeart/2005/8/layout/vList5"/>
    <dgm:cxn modelId="{5A2821BE-05D5-4F7B-B207-9EBC2AA81B1E}" type="presParOf" srcId="{4D59200D-AE7A-4101-AF44-AC3439B060DC}" destId="{608CEC72-D07D-437E-B3F0-CBECEA3E022E}" srcOrd="3" destOrd="0" presId="urn:microsoft.com/office/officeart/2005/8/layout/vList5"/>
    <dgm:cxn modelId="{8C69D9EB-F655-4189-AFCE-11416CE910EF}" type="presParOf" srcId="{4D59200D-AE7A-4101-AF44-AC3439B060DC}" destId="{BC06F9EB-303B-4226-BE9E-38A32FB5B631}" srcOrd="4" destOrd="0" presId="urn:microsoft.com/office/officeart/2005/8/layout/vList5"/>
    <dgm:cxn modelId="{6F26AADC-674E-40A0-9381-043AF09D4D25}" type="presParOf" srcId="{BC06F9EB-303B-4226-BE9E-38A32FB5B631}" destId="{24B0EA24-52C7-4D1B-8384-A20E61D3A84E}" srcOrd="0" destOrd="0" presId="urn:microsoft.com/office/officeart/2005/8/layout/vList5"/>
    <dgm:cxn modelId="{6E2CBB79-910A-4391-AB71-78F56D2CE969}" type="presParOf" srcId="{BC06F9EB-303B-4226-BE9E-38A32FB5B631}" destId="{7EEA6DA9-0F09-45A5-9494-1953C3B6D89B}" srcOrd="1" destOrd="0" presId="urn:microsoft.com/office/officeart/2005/8/layout/vList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CE5DF-04B7-429D-9D9B-D7E49E6BF664}">
      <dsp:nvSpPr>
        <dsp:cNvPr id="0" name=""/>
        <dsp:cNvSpPr/>
      </dsp:nvSpPr>
      <dsp:spPr>
        <a:xfrm>
          <a:off x="0" y="310204"/>
          <a:ext cx="6849951"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F0ED9A6-2208-4571-B0FA-A812126F7B2D}">
      <dsp:nvSpPr>
        <dsp:cNvPr id="0" name=""/>
        <dsp:cNvSpPr/>
      </dsp:nvSpPr>
      <dsp:spPr>
        <a:xfrm>
          <a:off x="334212" y="92045"/>
          <a:ext cx="4794965" cy="47232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1238" tIns="0" rIns="181238" bIns="0" numCol="1" spcCol="1270" anchor="ctr"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en-US" sz="1600" i="1" kern="1200" dirty="0">
              <a:latin typeface="Times New Roman" panose="02020603050405020304" pitchFamily="18" charset="0"/>
              <a:cs typeface="Times New Roman" panose="02020603050405020304" pitchFamily="18" charset="0"/>
            </a:rPr>
            <a:t>Seth </a:t>
          </a:r>
          <a:r>
            <a:rPr lang="en-US" sz="1600" i="1" kern="1200" dirty="0" err="1">
              <a:latin typeface="Times New Roman" panose="02020603050405020304" pitchFamily="18" charset="0"/>
              <a:cs typeface="Times New Roman" panose="02020603050405020304" pitchFamily="18" charset="0"/>
            </a:rPr>
            <a:t>Khimji</a:t>
          </a:r>
          <a:r>
            <a:rPr lang="en-US" sz="1600" i="1" kern="1200" dirty="0">
              <a:latin typeface="Times New Roman" panose="02020603050405020304" pitchFamily="18" charset="0"/>
              <a:cs typeface="Times New Roman" panose="02020603050405020304" pitchFamily="18" charset="0"/>
            </a:rPr>
            <a:t> Ramdas family (Muscat)</a:t>
          </a:r>
          <a:endParaRPr lang="en-US" sz="1600" kern="1200" dirty="0"/>
        </a:p>
      </dsp:txBody>
      <dsp:txXfrm>
        <a:off x="357269" y="115102"/>
        <a:ext cx="4748851" cy="426206"/>
      </dsp:txXfrm>
    </dsp:sp>
    <dsp:sp modelId="{F5189E2C-5F12-4606-BE1F-FB4074E59CFB}">
      <dsp:nvSpPr>
        <dsp:cNvPr id="0" name=""/>
        <dsp:cNvSpPr/>
      </dsp:nvSpPr>
      <dsp:spPr>
        <a:xfrm>
          <a:off x="0" y="1035964"/>
          <a:ext cx="6849951"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5C72B57-A8D2-4911-A0A4-0846FC4E2B58}">
      <dsp:nvSpPr>
        <dsp:cNvPr id="0" name=""/>
        <dsp:cNvSpPr/>
      </dsp:nvSpPr>
      <dsp:spPr>
        <a:xfrm>
          <a:off x="342497" y="799804"/>
          <a:ext cx="4794965" cy="47232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1238" tIns="0" rIns="181238" bIns="0" numCol="1" spcCol="1270" anchor="ctr"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en-US" sz="1600" i="1" kern="1200" dirty="0" err="1">
              <a:latin typeface="Times New Roman" panose="02020603050405020304" pitchFamily="18" charset="0"/>
              <a:cs typeface="Times New Roman" panose="02020603050405020304" pitchFamily="18" charset="0"/>
            </a:rPr>
            <a:t>Keshavlal</a:t>
          </a:r>
          <a:r>
            <a:rPr lang="en-US" sz="1600" i="1" kern="1200" dirty="0">
              <a:latin typeface="Times New Roman" panose="02020603050405020304" pitchFamily="18" charset="0"/>
              <a:cs typeface="Times New Roman" panose="02020603050405020304" pitchFamily="18" charset="0"/>
            </a:rPr>
            <a:t> Premji </a:t>
          </a:r>
          <a:r>
            <a:rPr lang="en-US" sz="1600" i="1" kern="1200" dirty="0" err="1">
              <a:latin typeface="Times New Roman" panose="02020603050405020304" pitchFamily="18" charset="0"/>
              <a:cs typeface="Times New Roman" panose="02020603050405020304" pitchFamily="18" charset="0"/>
            </a:rPr>
            <a:t>Bhuria</a:t>
          </a:r>
          <a:r>
            <a:rPr lang="en-US" sz="1600" i="1" kern="1200" dirty="0">
              <a:latin typeface="Times New Roman" panose="02020603050405020304" pitchFamily="18" charset="0"/>
              <a:cs typeface="Times New Roman" panose="02020603050405020304" pitchFamily="18" charset="0"/>
            </a:rPr>
            <a:t> (East Africa)</a:t>
          </a:r>
          <a:endParaRPr lang="en-US" sz="1600" kern="1200" dirty="0"/>
        </a:p>
      </dsp:txBody>
      <dsp:txXfrm>
        <a:off x="365554" y="822861"/>
        <a:ext cx="4748851" cy="426206"/>
      </dsp:txXfrm>
    </dsp:sp>
    <dsp:sp modelId="{16552E81-6872-49F3-B171-3A3C069C51B9}">
      <dsp:nvSpPr>
        <dsp:cNvPr id="0" name=""/>
        <dsp:cNvSpPr/>
      </dsp:nvSpPr>
      <dsp:spPr>
        <a:xfrm>
          <a:off x="0" y="1761724"/>
          <a:ext cx="6849951"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A18E5F7-6F2B-40BB-A6D7-F7A803DE2697}">
      <dsp:nvSpPr>
        <dsp:cNvPr id="0" name=""/>
        <dsp:cNvSpPr/>
      </dsp:nvSpPr>
      <dsp:spPr>
        <a:xfrm>
          <a:off x="342497" y="1525564"/>
          <a:ext cx="4794965" cy="47232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1238" tIns="0" rIns="181238" bIns="0" numCol="1" spcCol="1270" anchor="ctr"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en-US" sz="1600" i="1" kern="1200" dirty="0">
              <a:latin typeface="Times New Roman" panose="02020603050405020304" pitchFamily="18" charset="0"/>
              <a:cs typeface="Times New Roman" panose="02020603050405020304" pitchFamily="18" charset="0"/>
            </a:rPr>
            <a:t>Laxman </a:t>
          </a:r>
          <a:r>
            <a:rPr lang="en-US" sz="1600" i="1" kern="1200" dirty="0" err="1">
              <a:latin typeface="Times New Roman" panose="02020603050405020304" pitchFamily="18" charset="0"/>
              <a:cs typeface="Times New Roman" panose="02020603050405020304" pitchFamily="18" charset="0"/>
            </a:rPr>
            <a:t>Raghwani</a:t>
          </a:r>
          <a:r>
            <a:rPr lang="en-US" sz="1600" i="1" kern="1200" dirty="0">
              <a:latin typeface="Times New Roman" panose="02020603050405020304" pitchFamily="18" charset="0"/>
              <a:cs typeface="Times New Roman" panose="02020603050405020304" pitchFamily="18" charset="0"/>
            </a:rPr>
            <a:t> (East Africa)</a:t>
          </a:r>
          <a:endParaRPr lang="en-US" sz="1600" kern="1200" dirty="0"/>
        </a:p>
      </dsp:txBody>
      <dsp:txXfrm>
        <a:off x="365554" y="1548621"/>
        <a:ext cx="4748851" cy="426206"/>
      </dsp:txXfrm>
    </dsp:sp>
    <dsp:sp modelId="{8F8CAD22-C02F-4B3F-BB94-DF5983E5C7DB}">
      <dsp:nvSpPr>
        <dsp:cNvPr id="0" name=""/>
        <dsp:cNvSpPr/>
      </dsp:nvSpPr>
      <dsp:spPr>
        <a:xfrm>
          <a:off x="0" y="2487484"/>
          <a:ext cx="6849951"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274F716-E54D-4ADE-8719-7673563A406A}">
      <dsp:nvSpPr>
        <dsp:cNvPr id="0" name=""/>
        <dsp:cNvSpPr/>
      </dsp:nvSpPr>
      <dsp:spPr>
        <a:xfrm>
          <a:off x="397814" y="2110209"/>
          <a:ext cx="4794965" cy="47232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1238" tIns="0" rIns="181238" bIns="0" numCol="1" spcCol="1270" anchor="ctr"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gu-IN" sz="1600" i="1" kern="1200">
              <a:latin typeface="Times New Roman" panose="02020603050405020304" pitchFamily="18" charset="0"/>
              <a:cs typeface="Times New Roman" panose="02020603050405020304" pitchFamily="18" charset="0"/>
            </a:rPr>
            <a:t>જ્ઞાતિ મુકુટમણિ </a:t>
          </a:r>
          <a:r>
            <a:rPr lang="en-US" sz="1600" i="1" kern="1200">
              <a:latin typeface="Times New Roman" panose="02020603050405020304" pitchFamily="18" charset="0"/>
              <a:cs typeface="Times New Roman" panose="02020603050405020304" pitchFamily="18" charset="0"/>
            </a:rPr>
            <a:t>Keshavji Nayak (Mumbai)</a:t>
          </a:r>
          <a:endParaRPr lang="en-US" sz="1600" i="1" kern="1200" dirty="0">
            <a:latin typeface="Times New Roman" panose="02020603050405020304" pitchFamily="18" charset="0"/>
            <a:cs typeface="Times New Roman" panose="02020603050405020304" pitchFamily="18" charset="0"/>
          </a:endParaRPr>
        </a:p>
      </dsp:txBody>
      <dsp:txXfrm>
        <a:off x="420871" y="2133266"/>
        <a:ext cx="4748851" cy="426206"/>
      </dsp:txXfrm>
    </dsp:sp>
    <dsp:sp modelId="{C6483CB0-3882-4B48-98CE-7F1FB40DC5B1}">
      <dsp:nvSpPr>
        <dsp:cNvPr id="0" name=""/>
        <dsp:cNvSpPr/>
      </dsp:nvSpPr>
      <dsp:spPr>
        <a:xfrm>
          <a:off x="0" y="3213245"/>
          <a:ext cx="6849951"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12289CB-E17D-4507-9D25-F09C9F9495FF}">
      <dsp:nvSpPr>
        <dsp:cNvPr id="0" name=""/>
        <dsp:cNvSpPr/>
      </dsp:nvSpPr>
      <dsp:spPr>
        <a:xfrm>
          <a:off x="342497" y="2977085"/>
          <a:ext cx="4794965" cy="47232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1238" tIns="0" rIns="181238" bIns="0" numCol="1" spcCol="1270" anchor="ctr" anchorCtr="0">
          <a:noAutofit/>
        </a:bodyPr>
        <a:lstStyle/>
        <a:p>
          <a:pPr marL="0" lvl="0" indent="0" algn="l" defTabSz="711200">
            <a:lnSpc>
              <a:spcPct val="90000"/>
            </a:lnSpc>
            <a:spcBef>
              <a:spcPct val="0"/>
            </a:spcBef>
            <a:spcAft>
              <a:spcPct val="35000"/>
            </a:spcAft>
            <a:buFont typeface="Courier New" panose="02070309020205020404" pitchFamily="49" charset="0"/>
            <a:buNone/>
          </a:pPr>
          <a:r>
            <a:rPr lang="gu-IN" sz="1600" i="1" kern="1200">
              <a:latin typeface="Times New Roman" panose="02020603050405020304" pitchFamily="18" charset="0"/>
              <a:cs typeface="Times New Roman" panose="02020603050405020304" pitchFamily="18" charset="0"/>
            </a:rPr>
            <a:t>જ્ઞાતીશિરોમની </a:t>
          </a:r>
          <a:r>
            <a:rPr lang="en-US" sz="1600" i="1" kern="1200">
              <a:latin typeface="Times New Roman" panose="02020603050405020304" pitchFamily="18" charset="0"/>
              <a:cs typeface="Times New Roman" panose="02020603050405020304" pitchFamily="18" charset="0"/>
            </a:rPr>
            <a:t>Narasi Natha (Mumbai)</a:t>
          </a:r>
          <a:endParaRPr lang="en-US" sz="1600" i="1" kern="1200" dirty="0">
            <a:latin typeface="Times New Roman" panose="02020603050405020304" pitchFamily="18" charset="0"/>
            <a:cs typeface="Times New Roman" panose="02020603050405020304" pitchFamily="18" charset="0"/>
          </a:endParaRPr>
        </a:p>
      </dsp:txBody>
      <dsp:txXfrm>
        <a:off x="365554" y="3000142"/>
        <a:ext cx="4748851" cy="426206"/>
      </dsp:txXfrm>
    </dsp:sp>
    <dsp:sp modelId="{03A75C3F-F494-4716-9DFE-680FB584D9B8}">
      <dsp:nvSpPr>
        <dsp:cNvPr id="0" name=""/>
        <dsp:cNvSpPr/>
      </dsp:nvSpPr>
      <dsp:spPr>
        <a:xfrm>
          <a:off x="0" y="3939005"/>
          <a:ext cx="6849951"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77E54FC-F617-4A68-A387-35AEC0DDDF69}">
      <dsp:nvSpPr>
        <dsp:cNvPr id="0" name=""/>
        <dsp:cNvSpPr/>
      </dsp:nvSpPr>
      <dsp:spPr>
        <a:xfrm>
          <a:off x="342497" y="3702845"/>
          <a:ext cx="4794965" cy="472320"/>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1238" tIns="0" rIns="181238" bIns="0" numCol="1" spcCol="1270" anchor="ctr" anchorCtr="0">
          <a:noAutofit/>
        </a:bodyPr>
        <a:lstStyle/>
        <a:p>
          <a:pPr marL="0" lvl="0" indent="0" algn="l" defTabSz="711200">
            <a:lnSpc>
              <a:spcPct val="90000"/>
            </a:lnSpc>
            <a:spcBef>
              <a:spcPct val="0"/>
            </a:spcBef>
            <a:spcAft>
              <a:spcPct val="35000"/>
            </a:spcAft>
            <a:buNone/>
          </a:pPr>
          <a:r>
            <a:rPr lang="en-US" sz="1600" i="1" kern="1200">
              <a:latin typeface="Times New Roman" panose="02020603050405020304" pitchFamily="18" charset="0"/>
              <a:cs typeface="Times New Roman" panose="02020603050405020304" pitchFamily="18" charset="0"/>
            </a:rPr>
            <a:t>Seth Lakhamsi Napoo (Mumbai)</a:t>
          </a:r>
          <a:endParaRPr lang="en-US" sz="1600" i="1" kern="1200" dirty="0">
            <a:latin typeface="Times New Roman" panose="02020603050405020304" pitchFamily="18" charset="0"/>
            <a:cs typeface="Times New Roman" panose="02020603050405020304" pitchFamily="18" charset="0"/>
          </a:endParaRPr>
        </a:p>
      </dsp:txBody>
      <dsp:txXfrm>
        <a:off x="365554" y="3725902"/>
        <a:ext cx="4748851"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E9D0A-AD5C-418E-9B0D-B5E6E9FEF409}">
      <dsp:nvSpPr>
        <dsp:cNvPr id="0" name=""/>
        <dsp:cNvSpPr/>
      </dsp:nvSpPr>
      <dsp:spPr>
        <a:xfrm rot="5400000">
          <a:off x="2266725" y="-903476"/>
          <a:ext cx="416798" cy="232952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i="1" kern="1200" dirty="0" err="1">
              <a:latin typeface="Times New Roman" panose="02020603050405020304" pitchFamily="18" charset="0"/>
              <a:cs typeface="Times New Roman" panose="02020603050405020304" pitchFamily="18" charset="0"/>
            </a:rPr>
            <a:t>Sanghi</a:t>
          </a:r>
          <a:r>
            <a:rPr lang="en-US" sz="1400" i="1" kern="1200" dirty="0">
              <a:latin typeface="Times New Roman" panose="02020603050405020304" pitchFamily="18" charset="0"/>
              <a:cs typeface="Times New Roman" panose="02020603050405020304" pitchFamily="18" charset="0"/>
            </a:rPr>
            <a:t> Group</a:t>
          </a:r>
          <a:endParaRPr lang="en-US" sz="1400" kern="1200" dirty="0"/>
        </a:p>
      </dsp:txBody>
      <dsp:txXfrm rot="-5400000">
        <a:off x="1310360" y="73235"/>
        <a:ext cx="2309183" cy="376106"/>
      </dsp:txXfrm>
    </dsp:sp>
    <dsp:sp modelId="{AA46D798-4F6B-471A-A3D8-C2D0569D546F}">
      <dsp:nvSpPr>
        <dsp:cNvPr id="0" name=""/>
        <dsp:cNvSpPr/>
      </dsp:nvSpPr>
      <dsp:spPr>
        <a:xfrm>
          <a:off x="0" y="789"/>
          <a:ext cx="1310360" cy="520998"/>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0"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Cement</a:t>
          </a:r>
          <a:endParaRPr lang="en-US" sz="1400" b="0" kern="1200" dirty="0">
            <a:effectLst>
              <a:outerShdw blurRad="38100" dist="38100" dir="2700000" algn="tl">
                <a:srgbClr val="000000">
                  <a:alpha val="43137"/>
                </a:srgbClr>
              </a:outerShdw>
            </a:effectLst>
          </a:endParaRPr>
        </a:p>
      </dsp:txBody>
      <dsp:txXfrm>
        <a:off x="25433" y="26222"/>
        <a:ext cx="1259494" cy="470132"/>
      </dsp:txXfrm>
    </dsp:sp>
    <dsp:sp modelId="{8987A905-118F-4EF1-BA9B-7168002961D3}">
      <dsp:nvSpPr>
        <dsp:cNvPr id="0" name=""/>
        <dsp:cNvSpPr/>
      </dsp:nvSpPr>
      <dsp:spPr>
        <a:xfrm rot="5400000">
          <a:off x="2266725" y="-356428"/>
          <a:ext cx="416798" cy="232952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i="1" kern="1200" dirty="0">
              <a:latin typeface="Times New Roman" panose="02020603050405020304" pitchFamily="18" charset="0"/>
              <a:cs typeface="Times New Roman" panose="02020603050405020304" pitchFamily="18" charset="0"/>
            </a:rPr>
            <a:t>Tata &amp; Adani</a:t>
          </a:r>
          <a:endParaRPr lang="en-US" sz="1400" kern="1200" dirty="0"/>
        </a:p>
      </dsp:txBody>
      <dsp:txXfrm rot="-5400000">
        <a:off x="1310360" y="620283"/>
        <a:ext cx="2309183" cy="376106"/>
      </dsp:txXfrm>
    </dsp:sp>
    <dsp:sp modelId="{0AA4DB66-EEFB-481A-901B-7F4E630BCFD7}">
      <dsp:nvSpPr>
        <dsp:cNvPr id="0" name=""/>
        <dsp:cNvSpPr/>
      </dsp:nvSpPr>
      <dsp:spPr>
        <a:xfrm>
          <a:off x="0" y="547837"/>
          <a:ext cx="1310360" cy="520998"/>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Power</a:t>
          </a:r>
          <a:endParaRPr lang="en-US" sz="1400" kern="1200" dirty="0">
            <a:effectLst>
              <a:outerShdw blurRad="38100" dist="38100" dir="2700000" algn="tl">
                <a:srgbClr val="000000">
                  <a:alpha val="43137"/>
                </a:srgbClr>
              </a:outerShdw>
            </a:effectLst>
          </a:endParaRPr>
        </a:p>
      </dsp:txBody>
      <dsp:txXfrm>
        <a:off x="25433" y="573270"/>
        <a:ext cx="1259494" cy="470132"/>
      </dsp:txXfrm>
    </dsp:sp>
    <dsp:sp modelId="{FC49087D-24A9-4FDC-964D-5B0A55DEE4E7}">
      <dsp:nvSpPr>
        <dsp:cNvPr id="0" name=""/>
        <dsp:cNvSpPr/>
      </dsp:nvSpPr>
      <dsp:spPr>
        <a:xfrm rot="5400000">
          <a:off x="2266725" y="190619"/>
          <a:ext cx="416798" cy="232952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i="1" kern="1200" dirty="0" err="1">
              <a:latin typeface="Times New Roman" panose="02020603050405020304" pitchFamily="18" charset="0"/>
              <a:cs typeface="Times New Roman" panose="02020603050405020304" pitchFamily="18" charset="0"/>
            </a:rPr>
            <a:t>Ashapura</a:t>
          </a:r>
          <a:endParaRPr lang="en-US" sz="1400" i="1" kern="1200" dirty="0">
            <a:latin typeface="Times New Roman" panose="02020603050405020304" pitchFamily="18" charset="0"/>
            <a:cs typeface="Times New Roman" panose="02020603050405020304" pitchFamily="18" charset="0"/>
          </a:endParaRPr>
        </a:p>
      </dsp:txBody>
      <dsp:txXfrm rot="-5400000">
        <a:off x="1310360" y="1167330"/>
        <a:ext cx="2309183" cy="376106"/>
      </dsp:txXfrm>
    </dsp:sp>
    <dsp:sp modelId="{4E50F354-2FD9-47F1-9911-C9192A189AE4}">
      <dsp:nvSpPr>
        <dsp:cNvPr id="0" name=""/>
        <dsp:cNvSpPr/>
      </dsp:nvSpPr>
      <dsp:spPr>
        <a:xfrm>
          <a:off x="0" y="1094885"/>
          <a:ext cx="1310360" cy="520998"/>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Mineral</a:t>
          </a:r>
          <a:endParaRPr lang="en-US" sz="1400" kern="1200" dirty="0">
            <a:effectLst>
              <a:outerShdw blurRad="38100" dist="38100" dir="2700000" algn="tl">
                <a:srgbClr val="000000">
                  <a:alpha val="43137"/>
                </a:srgbClr>
              </a:outerShdw>
            </a:effectLst>
          </a:endParaRPr>
        </a:p>
      </dsp:txBody>
      <dsp:txXfrm>
        <a:off x="25433" y="1120318"/>
        <a:ext cx="1259494" cy="4701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F7001-BD31-4AE9-B44A-C4AB07FA270D}">
      <dsp:nvSpPr>
        <dsp:cNvPr id="0" name=""/>
        <dsp:cNvSpPr/>
      </dsp:nvSpPr>
      <dsp:spPr>
        <a:xfrm rot="5400000">
          <a:off x="2293368" y="-936881"/>
          <a:ext cx="363511" cy="232952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i="1" kern="1200" dirty="0">
              <a:latin typeface="Times New Roman" panose="02020603050405020304" pitchFamily="18" charset="0"/>
              <a:cs typeface="Times New Roman" panose="02020603050405020304" pitchFamily="18" charset="0"/>
            </a:rPr>
            <a:t>Adani</a:t>
          </a:r>
          <a:endParaRPr lang="en-US" sz="1400" kern="1200" dirty="0"/>
        </a:p>
      </dsp:txBody>
      <dsp:txXfrm rot="-5400000">
        <a:off x="1310360" y="63872"/>
        <a:ext cx="2311783" cy="328021"/>
      </dsp:txXfrm>
    </dsp:sp>
    <dsp:sp modelId="{77F70CFC-0744-447B-8986-AB6757DA32E6}">
      <dsp:nvSpPr>
        <dsp:cNvPr id="0" name=""/>
        <dsp:cNvSpPr/>
      </dsp:nvSpPr>
      <dsp:spPr>
        <a:xfrm>
          <a:off x="0" y="688"/>
          <a:ext cx="1310360" cy="454389"/>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Port</a:t>
          </a:r>
          <a:endParaRPr lang="en-US" sz="1400" kern="1200" dirty="0">
            <a:effectLst>
              <a:outerShdw blurRad="38100" dist="38100" dir="2700000" algn="tl">
                <a:srgbClr val="000000">
                  <a:alpha val="43137"/>
                </a:srgbClr>
              </a:outerShdw>
            </a:effectLst>
          </a:endParaRPr>
        </a:p>
      </dsp:txBody>
      <dsp:txXfrm>
        <a:off x="22181" y="22869"/>
        <a:ext cx="1265998" cy="410027"/>
      </dsp:txXfrm>
    </dsp:sp>
    <dsp:sp modelId="{9344A385-1831-4399-98BC-9F9BF7D097B1}">
      <dsp:nvSpPr>
        <dsp:cNvPr id="0" name=""/>
        <dsp:cNvSpPr/>
      </dsp:nvSpPr>
      <dsp:spPr>
        <a:xfrm rot="5400000">
          <a:off x="2293368" y="-459771"/>
          <a:ext cx="363511" cy="232952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i="1" kern="1200" dirty="0">
              <a:latin typeface="Times New Roman" panose="02020603050405020304" pitchFamily="18" charset="0"/>
              <a:cs typeface="Times New Roman" panose="02020603050405020304" pitchFamily="18" charset="0"/>
            </a:rPr>
            <a:t>600 Year Old Activity</a:t>
          </a:r>
          <a:endParaRPr lang="en-US" sz="1400" kern="1200" dirty="0"/>
        </a:p>
      </dsp:txBody>
      <dsp:txXfrm rot="-5400000">
        <a:off x="1310360" y="540982"/>
        <a:ext cx="2311783" cy="328021"/>
      </dsp:txXfrm>
    </dsp:sp>
    <dsp:sp modelId="{4026C851-F599-416C-B0FF-778CCC90E21C}">
      <dsp:nvSpPr>
        <dsp:cNvPr id="0" name=""/>
        <dsp:cNvSpPr/>
      </dsp:nvSpPr>
      <dsp:spPr>
        <a:xfrm>
          <a:off x="0" y="477797"/>
          <a:ext cx="1310360" cy="454389"/>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Salt</a:t>
          </a:r>
          <a:endParaRPr lang="en-US" sz="1400" kern="1200" dirty="0">
            <a:effectLst>
              <a:outerShdw blurRad="38100" dist="38100" dir="2700000" algn="tl">
                <a:srgbClr val="000000">
                  <a:alpha val="43137"/>
                </a:srgbClr>
              </a:outerShdw>
            </a:effectLst>
          </a:endParaRPr>
        </a:p>
      </dsp:txBody>
      <dsp:txXfrm>
        <a:off x="22181" y="499978"/>
        <a:ext cx="1265998" cy="410027"/>
      </dsp:txXfrm>
    </dsp:sp>
    <dsp:sp modelId="{7EEA6DA9-0F09-45A5-9494-1953C3B6D89B}">
      <dsp:nvSpPr>
        <dsp:cNvPr id="0" name=""/>
        <dsp:cNvSpPr/>
      </dsp:nvSpPr>
      <dsp:spPr>
        <a:xfrm rot="5400000">
          <a:off x="2293368" y="17337"/>
          <a:ext cx="363511" cy="232952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Wingdings" panose="05000000000000000000" pitchFamily="2" charset="2"/>
            <a:buNone/>
          </a:pPr>
          <a:r>
            <a:rPr lang="en-US" sz="1400" i="1" kern="1200" dirty="0">
              <a:latin typeface="Times New Roman" panose="02020603050405020304" pitchFamily="18" charset="0"/>
              <a:cs typeface="Times New Roman" panose="02020603050405020304" pitchFamily="18" charset="0"/>
            </a:rPr>
            <a:t>Welspun</a:t>
          </a:r>
          <a:endParaRPr lang="en-US" sz="1400" kern="1200" dirty="0"/>
        </a:p>
      </dsp:txBody>
      <dsp:txXfrm rot="-5400000">
        <a:off x="1310360" y="1018091"/>
        <a:ext cx="2311783" cy="328021"/>
      </dsp:txXfrm>
    </dsp:sp>
    <dsp:sp modelId="{24B0EA24-52C7-4D1B-8384-A20E61D3A84E}">
      <dsp:nvSpPr>
        <dsp:cNvPr id="0" name=""/>
        <dsp:cNvSpPr/>
      </dsp:nvSpPr>
      <dsp:spPr>
        <a:xfrm>
          <a:off x="0" y="954906"/>
          <a:ext cx="1310360" cy="454389"/>
        </a:xfrm>
        <a:prstGeom prst="roundRect">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i="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Textile</a:t>
          </a:r>
        </a:p>
      </dsp:txBody>
      <dsp:txXfrm>
        <a:off x="22181" y="977087"/>
        <a:ext cx="1265998" cy="41002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95F6FD-59DB-4DE7-B544-A22E2B2674D4}" type="datetimeFigureOut">
              <a:rPr lang="en-US" smtClean="0"/>
              <a:t>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5FFB3-D287-467A-9D9B-45682E29579D}" type="slidenum">
              <a:rPr lang="en-US" smtClean="0"/>
              <a:t>‹#›</a:t>
            </a:fld>
            <a:endParaRPr lang="en-US"/>
          </a:p>
        </p:txBody>
      </p:sp>
    </p:spTree>
    <p:extLst>
      <p:ext uri="{BB962C8B-B14F-4D97-AF65-F5344CB8AC3E}">
        <p14:creationId xmlns:p14="http://schemas.microsoft.com/office/powerpoint/2010/main" val="310711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2</a:t>
            </a:fld>
            <a:endParaRPr lang="en-US"/>
          </a:p>
        </p:txBody>
      </p:sp>
    </p:spTree>
    <p:extLst>
      <p:ext uri="{BB962C8B-B14F-4D97-AF65-F5344CB8AC3E}">
        <p14:creationId xmlns:p14="http://schemas.microsoft.com/office/powerpoint/2010/main" val="4251166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15</a:t>
            </a:fld>
            <a:endParaRPr lang="en-US"/>
          </a:p>
        </p:txBody>
      </p:sp>
    </p:spTree>
    <p:extLst>
      <p:ext uri="{BB962C8B-B14F-4D97-AF65-F5344CB8AC3E}">
        <p14:creationId xmlns:p14="http://schemas.microsoft.com/office/powerpoint/2010/main" val="85576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16</a:t>
            </a:fld>
            <a:endParaRPr lang="en-US"/>
          </a:p>
        </p:txBody>
      </p:sp>
    </p:spTree>
    <p:extLst>
      <p:ext uri="{BB962C8B-B14F-4D97-AF65-F5344CB8AC3E}">
        <p14:creationId xmlns:p14="http://schemas.microsoft.com/office/powerpoint/2010/main" val="3985086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19</a:t>
            </a:fld>
            <a:endParaRPr lang="en-US"/>
          </a:p>
        </p:txBody>
      </p:sp>
    </p:spTree>
    <p:extLst>
      <p:ext uri="{BB962C8B-B14F-4D97-AF65-F5344CB8AC3E}">
        <p14:creationId xmlns:p14="http://schemas.microsoft.com/office/powerpoint/2010/main" val="154893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22</a:t>
            </a:fld>
            <a:endParaRPr lang="en-US"/>
          </a:p>
        </p:txBody>
      </p:sp>
    </p:spTree>
    <p:extLst>
      <p:ext uri="{BB962C8B-B14F-4D97-AF65-F5344CB8AC3E}">
        <p14:creationId xmlns:p14="http://schemas.microsoft.com/office/powerpoint/2010/main" val="1490880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32</a:t>
            </a:fld>
            <a:endParaRPr lang="en-US"/>
          </a:p>
        </p:txBody>
      </p:sp>
    </p:spTree>
    <p:extLst>
      <p:ext uri="{BB962C8B-B14F-4D97-AF65-F5344CB8AC3E}">
        <p14:creationId xmlns:p14="http://schemas.microsoft.com/office/powerpoint/2010/main" val="508350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33</a:t>
            </a:fld>
            <a:endParaRPr lang="en-US"/>
          </a:p>
        </p:txBody>
      </p:sp>
    </p:spTree>
    <p:extLst>
      <p:ext uri="{BB962C8B-B14F-4D97-AF65-F5344CB8AC3E}">
        <p14:creationId xmlns:p14="http://schemas.microsoft.com/office/powerpoint/2010/main" val="3273708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39</a:t>
            </a:fld>
            <a:endParaRPr lang="en-US"/>
          </a:p>
        </p:txBody>
      </p:sp>
    </p:spTree>
    <p:extLst>
      <p:ext uri="{BB962C8B-B14F-4D97-AF65-F5344CB8AC3E}">
        <p14:creationId xmlns:p14="http://schemas.microsoft.com/office/powerpoint/2010/main" val="521415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5FFB3-D287-467A-9D9B-45682E29579D}" type="slidenum">
              <a:rPr lang="en-US" smtClean="0"/>
              <a:t>40</a:t>
            </a:fld>
            <a:endParaRPr lang="en-US"/>
          </a:p>
        </p:txBody>
      </p:sp>
    </p:spTree>
    <p:extLst>
      <p:ext uri="{BB962C8B-B14F-4D97-AF65-F5344CB8AC3E}">
        <p14:creationId xmlns:p14="http://schemas.microsoft.com/office/powerpoint/2010/main" val="14330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53A2E9-18D8-4CD1-84E4-6F0DE8547408}" type="datetimeFigureOut">
              <a:rPr lang="en-IN" smtClean="0"/>
              <a:t>02-02-2025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2E46-B949-4A95-96F5-A5FB51DE41A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685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53A2E9-18D8-4CD1-84E4-6F0DE8547408}" type="datetimeFigureOut">
              <a:rPr lang="en-IN" smtClean="0"/>
              <a:t>02-02-2025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1351197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53A2E9-18D8-4CD1-84E4-6F0DE8547408}" type="datetimeFigureOut">
              <a:rPr lang="en-IN" smtClean="0"/>
              <a:t>02-02-2025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2E46-B949-4A95-96F5-A5FB51DE41A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015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53A2E9-18D8-4CD1-84E4-6F0DE8547408}" type="datetimeFigureOut">
              <a:rPr lang="en-IN" smtClean="0"/>
              <a:t>02-02-2025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2451098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53A2E9-18D8-4CD1-84E4-6F0DE8547408}" type="datetimeFigureOut">
              <a:rPr lang="en-IN" smtClean="0"/>
              <a:t>02-02-2025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2440557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53A2E9-18D8-4CD1-84E4-6F0DE8547408}" type="datetimeFigureOut">
              <a:rPr lang="en-IN" smtClean="0"/>
              <a:t>02-02-2025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436142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53A2E9-18D8-4CD1-84E4-6F0DE8547408}" type="datetimeFigureOut">
              <a:rPr lang="en-IN" smtClean="0"/>
              <a:t>02-02-2025</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1502405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053A2E9-18D8-4CD1-84E4-6F0DE8547408}" type="datetimeFigureOut">
              <a:rPr lang="en-IN" smtClean="0"/>
              <a:t>02-02-2025</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7862E46-B949-4A95-96F5-A5FB51DE41A5}" type="slidenum">
              <a:rPr lang="en-IN" smtClean="0"/>
              <a:t>‹#›</a:t>
            </a:fld>
            <a:endParaRPr lang="en-IN"/>
          </a:p>
        </p:txBody>
      </p:sp>
    </p:spTree>
    <p:extLst>
      <p:ext uri="{BB962C8B-B14F-4D97-AF65-F5344CB8AC3E}">
        <p14:creationId xmlns:p14="http://schemas.microsoft.com/office/powerpoint/2010/main" val="1315990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53A2E9-18D8-4CD1-84E4-6F0DE8547408}" type="datetimeFigureOut">
              <a:rPr lang="en-IN" smtClean="0"/>
              <a:t>02-02-2025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4168289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53A2E9-18D8-4CD1-84E4-6F0DE8547408}" type="datetimeFigureOut">
              <a:rPr lang="en-IN" smtClean="0"/>
              <a:t>02-02-2025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3007743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53A2E9-18D8-4CD1-84E4-6F0DE8547408}" type="datetimeFigureOut">
              <a:rPr lang="en-IN" smtClean="0"/>
              <a:t>02-02-2025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2E46-B949-4A95-96F5-A5FB51DE41A5}" type="slidenum">
              <a:rPr lang="en-IN" smtClean="0"/>
              <a:t>‹#›</a:t>
            </a:fld>
            <a:endParaRPr lang="en-IN"/>
          </a:p>
        </p:txBody>
      </p:sp>
    </p:spTree>
    <p:extLst>
      <p:ext uri="{BB962C8B-B14F-4D97-AF65-F5344CB8AC3E}">
        <p14:creationId xmlns:p14="http://schemas.microsoft.com/office/powerpoint/2010/main" val="3229593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053A2E9-18D8-4CD1-84E4-6F0DE8547408}" type="datetimeFigureOut">
              <a:rPr lang="en-IN" smtClean="0"/>
              <a:t>02-02-2025</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7862E46-B949-4A95-96F5-A5FB51DE41A5}"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7052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7.jpeg"/><Relationship Id="rId5" Type="http://schemas.openxmlformats.org/officeDocument/2006/relationships/diagramQuickStyle" Target="../diagrams/quickStyle1.xml"/><Relationship Id="rId10" Type="http://schemas.openxmlformats.org/officeDocument/2006/relationships/image" Target="../media/image16.png"/><Relationship Id="rId4" Type="http://schemas.openxmlformats.org/officeDocument/2006/relationships/diagramLayout" Target="../diagrams/layout1.xml"/><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gif"/><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3" Type="http://schemas.openxmlformats.org/officeDocument/2006/relationships/image" Target="../media/image67.png"/><Relationship Id="rId7" Type="http://schemas.openxmlformats.org/officeDocument/2006/relationships/diagramQuickStyle" Target="../diagrams/quickStyle2.xml"/><Relationship Id="rId12" Type="http://schemas.openxmlformats.org/officeDocument/2006/relationships/diagramQuickStyle" Target="../diagrams/quickStyle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0" Type="http://schemas.openxmlformats.org/officeDocument/2006/relationships/diagramData" Target="../diagrams/data3.xml"/><Relationship Id="rId4" Type="http://schemas.openxmlformats.org/officeDocument/2006/relationships/image" Target="../media/image68.jpeg"/><Relationship Id="rId9" Type="http://schemas.microsoft.com/office/2007/relationships/diagramDrawing" Target="../diagrams/drawing2.xml"/><Relationship Id="rId14" Type="http://schemas.microsoft.com/office/2007/relationships/diagramDrawing" Target="../diagrams/drawing3.xml"/></Relationships>
</file>

<file path=ppt/slides/_rels/slide4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4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eg"/></Relationships>
</file>

<file path=ppt/slides/_rels/slide4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The Banni grasslands spread across 3000 square km in northwest Gujarat’s Kachchh district. Map made with Datawrapper.">
            <a:extLst>
              <a:ext uri="{FF2B5EF4-FFF2-40B4-BE49-F238E27FC236}">
                <a16:creationId xmlns:a16="http://schemas.microsoft.com/office/drawing/2014/main" id="{8933A9D4-8203-4E36-9F38-388496B35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135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3D5D5D-1C90-43B3-BAB6-3FF7FB0CE521}"/>
              </a:ext>
            </a:extLst>
          </p:cNvPr>
          <p:cNvPicPr>
            <a:picLocks noChangeAspect="1"/>
          </p:cNvPicPr>
          <p:nvPr/>
        </p:nvPicPr>
        <p:blipFill>
          <a:blip r:embed="rId3">
            <a:lum bright="20000"/>
          </a:blip>
          <a:stretch>
            <a:fillRect/>
          </a:stretch>
        </p:blipFill>
        <p:spPr>
          <a:xfrm>
            <a:off x="612097" y="1674999"/>
            <a:ext cx="5914028" cy="3508001"/>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4A3A34F6-C92D-471F-A144-7AA247FA6406}"/>
              </a:ext>
            </a:extLst>
          </p:cNvPr>
          <p:cNvSpPr txBox="1"/>
          <p:nvPr/>
        </p:nvSpPr>
        <p:spPr>
          <a:xfrm>
            <a:off x="1345004" y="146178"/>
            <a:ext cx="9501991" cy="923330"/>
          </a:xfrm>
          <a:prstGeom prst="rect">
            <a:avLst/>
          </a:prstGeom>
          <a:noFill/>
        </p:spPr>
        <p:txBody>
          <a:bodyPr wrap="square" rtlCol="0">
            <a:spAutoFit/>
          </a:bodyPr>
          <a:lstStyle/>
          <a:p>
            <a:pPr algn="ctr"/>
            <a:r>
              <a:rPr lang="en-IN"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ORAL HISTORY OF KUTCH</a:t>
            </a:r>
          </a:p>
        </p:txBody>
      </p:sp>
      <p:grpSp>
        <p:nvGrpSpPr>
          <p:cNvPr id="15" name="Group 14">
            <a:extLst>
              <a:ext uri="{FF2B5EF4-FFF2-40B4-BE49-F238E27FC236}">
                <a16:creationId xmlns:a16="http://schemas.microsoft.com/office/drawing/2014/main" id="{8A08C01B-BC6A-4FF8-8CF2-A675799867FE}"/>
              </a:ext>
            </a:extLst>
          </p:cNvPr>
          <p:cNvGrpSpPr/>
          <p:nvPr/>
        </p:nvGrpSpPr>
        <p:grpSpPr>
          <a:xfrm flipH="1">
            <a:off x="6627511" y="1426178"/>
            <a:ext cx="5122038" cy="523220"/>
            <a:chOff x="8509506" y="1779641"/>
            <a:chExt cx="3289202" cy="635976"/>
          </a:xfrm>
        </p:grpSpPr>
        <p:sp>
          <p:nvSpPr>
            <p:cNvPr id="3" name="Arrow: Pentagon 2">
              <a:extLst>
                <a:ext uri="{FF2B5EF4-FFF2-40B4-BE49-F238E27FC236}">
                  <a16:creationId xmlns:a16="http://schemas.microsoft.com/office/drawing/2014/main" id="{C81E1B6C-F502-4B2C-B436-CD0375C082AA}"/>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7084024-A0B4-4C65-B6CC-9543AB9529D9}"/>
                </a:ext>
              </a:extLst>
            </p:cNvPr>
            <p:cNvSpPr txBox="1"/>
            <p:nvPr/>
          </p:nvSpPr>
          <p:spPr>
            <a:xfrm>
              <a:off x="8509506" y="1779641"/>
              <a:ext cx="3087329" cy="635976"/>
            </a:xfrm>
            <a:prstGeom prst="rect">
              <a:avLst/>
            </a:prstGeom>
            <a:noFill/>
          </p:spPr>
          <p:txBody>
            <a:bodyPr wrap="square" rtlCol="0">
              <a:spAutoFit/>
            </a:bodyPr>
            <a:lstStyle/>
            <a:p>
              <a:pPr algn="just"/>
              <a:r>
                <a:rPr lang="en-US" sz="1400" b="0" i="0" dirty="0">
                  <a:solidFill>
                    <a:srgbClr val="222222"/>
                  </a:solidFill>
                  <a:effectLst/>
                  <a:latin typeface="Times New Roman" panose="02020603050405020304" pitchFamily="18" charset="0"/>
                  <a:cs typeface="Times New Roman" panose="02020603050405020304" pitchFamily="18" charset="0"/>
                </a:rPr>
                <a:t>To explore the cultural power of the region, we have designed a comprehensive Oral History program on Kutch.</a:t>
              </a:r>
              <a:endParaRPr lang="en-US" sz="1400" dirty="0">
                <a:latin typeface="Times New Roman" panose="02020603050405020304" pitchFamily="18" charset="0"/>
                <a:cs typeface="Times New Roman" panose="02020603050405020304" pitchFamily="18" charset="0"/>
              </a:endParaRPr>
            </a:p>
          </p:txBody>
        </p:sp>
      </p:grpSp>
      <p:grpSp>
        <p:nvGrpSpPr>
          <p:cNvPr id="29" name="Group 28">
            <a:extLst>
              <a:ext uri="{FF2B5EF4-FFF2-40B4-BE49-F238E27FC236}">
                <a16:creationId xmlns:a16="http://schemas.microsoft.com/office/drawing/2014/main" id="{037FA96E-5288-4561-A7DE-17B1784B48D2}"/>
              </a:ext>
            </a:extLst>
          </p:cNvPr>
          <p:cNvGrpSpPr/>
          <p:nvPr/>
        </p:nvGrpSpPr>
        <p:grpSpPr>
          <a:xfrm flipH="1">
            <a:off x="6627511" y="2063335"/>
            <a:ext cx="5122038" cy="517698"/>
            <a:chOff x="8509506" y="1779641"/>
            <a:chExt cx="3289202" cy="629264"/>
          </a:xfrm>
        </p:grpSpPr>
        <p:sp>
          <p:nvSpPr>
            <p:cNvPr id="30" name="Arrow: Pentagon 29">
              <a:extLst>
                <a:ext uri="{FF2B5EF4-FFF2-40B4-BE49-F238E27FC236}">
                  <a16:creationId xmlns:a16="http://schemas.microsoft.com/office/drawing/2014/main" id="{C3F4AD45-6DDD-4BBF-AA14-920C6357C6C7}"/>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8C54402B-A182-4DE5-B7CD-5488337218E4}"/>
                </a:ext>
              </a:extLst>
            </p:cNvPr>
            <p:cNvSpPr txBox="1"/>
            <p:nvPr/>
          </p:nvSpPr>
          <p:spPr>
            <a:xfrm>
              <a:off x="8509506" y="1901778"/>
              <a:ext cx="3087329" cy="374104"/>
            </a:xfrm>
            <a:prstGeom prst="rect">
              <a:avLst/>
            </a:prstGeom>
            <a:noFill/>
          </p:spPr>
          <p:txBody>
            <a:bodyPr wrap="square" rtlCol="0">
              <a:spAutoFit/>
            </a:bodyPr>
            <a:lstStyle/>
            <a:p>
              <a:r>
                <a:rPr lang="en-US" sz="1400" b="0" i="0" dirty="0">
                  <a:solidFill>
                    <a:srgbClr val="222222"/>
                  </a:solidFill>
                  <a:effectLst/>
                  <a:latin typeface="Times New Roman" panose="02020603050405020304" pitchFamily="18" charset="0"/>
                  <a:cs typeface="Times New Roman" panose="02020603050405020304" pitchFamily="18" charset="0"/>
                </a:rPr>
                <a:t>To establish cultural identity of Kutch.</a:t>
              </a:r>
              <a:endParaRPr lang="en-US" sz="1400" dirty="0">
                <a:latin typeface="Times New Roman" panose="02020603050405020304" pitchFamily="18" charset="0"/>
                <a:cs typeface="Times New Roman" panose="02020603050405020304" pitchFamily="18" charset="0"/>
              </a:endParaRPr>
            </a:p>
          </p:txBody>
        </p:sp>
      </p:grpSp>
      <p:grpSp>
        <p:nvGrpSpPr>
          <p:cNvPr id="32" name="Group 31">
            <a:extLst>
              <a:ext uri="{FF2B5EF4-FFF2-40B4-BE49-F238E27FC236}">
                <a16:creationId xmlns:a16="http://schemas.microsoft.com/office/drawing/2014/main" id="{9DD4EDB8-243C-48E4-A41D-A2A01B10EFE6}"/>
              </a:ext>
            </a:extLst>
          </p:cNvPr>
          <p:cNvGrpSpPr/>
          <p:nvPr/>
        </p:nvGrpSpPr>
        <p:grpSpPr>
          <a:xfrm flipH="1">
            <a:off x="6643444" y="2710833"/>
            <a:ext cx="5122038" cy="543318"/>
            <a:chOff x="8509506" y="1779641"/>
            <a:chExt cx="3289202" cy="660406"/>
          </a:xfrm>
        </p:grpSpPr>
        <p:sp>
          <p:nvSpPr>
            <p:cNvPr id="33" name="Arrow: Pentagon 32">
              <a:extLst>
                <a:ext uri="{FF2B5EF4-FFF2-40B4-BE49-F238E27FC236}">
                  <a16:creationId xmlns:a16="http://schemas.microsoft.com/office/drawing/2014/main" id="{DE0AFC50-B278-4A53-A438-1302F6E1A085}"/>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B7B2BC26-FE81-4A22-9EC5-F1F4C2C6E94C}"/>
                </a:ext>
              </a:extLst>
            </p:cNvPr>
            <p:cNvSpPr txBox="1"/>
            <p:nvPr/>
          </p:nvSpPr>
          <p:spPr>
            <a:xfrm>
              <a:off x="8509506" y="1804071"/>
              <a:ext cx="3087329" cy="635976"/>
            </a:xfrm>
            <a:prstGeom prst="rect">
              <a:avLst/>
            </a:prstGeom>
            <a:noFill/>
          </p:spPr>
          <p:txBody>
            <a:bodyPr wrap="square" rtlCol="0">
              <a:spAutoFit/>
            </a:bodyPr>
            <a:lstStyle/>
            <a:p>
              <a:r>
                <a:rPr lang="en-US" sz="1400" b="0" i="0" dirty="0">
                  <a:solidFill>
                    <a:srgbClr val="222222"/>
                  </a:solidFill>
                  <a:effectLst/>
                  <a:latin typeface="Times New Roman" panose="02020603050405020304" pitchFamily="18" charset="0"/>
                  <a:cs typeface="Times New Roman" panose="02020603050405020304" pitchFamily="18" charset="0"/>
                </a:rPr>
                <a:t>To preserve for posterity Oral Tradition/s for the future generation of Kutch.</a:t>
              </a:r>
              <a:endParaRPr lang="en-US" sz="1400" dirty="0">
                <a:latin typeface="Times New Roman" panose="02020603050405020304" pitchFamily="18" charset="0"/>
                <a:cs typeface="Times New Roman" panose="02020603050405020304" pitchFamily="18" charset="0"/>
              </a:endParaRPr>
            </a:p>
          </p:txBody>
        </p:sp>
      </p:grpSp>
      <p:grpSp>
        <p:nvGrpSpPr>
          <p:cNvPr id="35" name="Group 34">
            <a:extLst>
              <a:ext uri="{FF2B5EF4-FFF2-40B4-BE49-F238E27FC236}">
                <a16:creationId xmlns:a16="http://schemas.microsoft.com/office/drawing/2014/main" id="{50F9AF00-7C9B-42BA-A4C9-579D360B57EF}"/>
              </a:ext>
            </a:extLst>
          </p:cNvPr>
          <p:cNvGrpSpPr/>
          <p:nvPr/>
        </p:nvGrpSpPr>
        <p:grpSpPr>
          <a:xfrm flipH="1">
            <a:off x="6642302" y="3354732"/>
            <a:ext cx="5122038" cy="543316"/>
            <a:chOff x="8509506" y="1779641"/>
            <a:chExt cx="3289202" cy="660403"/>
          </a:xfrm>
        </p:grpSpPr>
        <p:sp>
          <p:nvSpPr>
            <p:cNvPr id="36" name="Arrow: Pentagon 35">
              <a:extLst>
                <a:ext uri="{FF2B5EF4-FFF2-40B4-BE49-F238E27FC236}">
                  <a16:creationId xmlns:a16="http://schemas.microsoft.com/office/drawing/2014/main" id="{1F5C5ED0-B90F-4B15-B18B-10A60595A595}"/>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id="{F891295E-91DC-454E-9817-3302C07ED98E}"/>
                </a:ext>
              </a:extLst>
            </p:cNvPr>
            <p:cNvSpPr txBox="1"/>
            <p:nvPr/>
          </p:nvSpPr>
          <p:spPr>
            <a:xfrm>
              <a:off x="8509506" y="1804067"/>
              <a:ext cx="3087329" cy="635977"/>
            </a:xfrm>
            <a:prstGeom prst="rect">
              <a:avLst/>
            </a:prstGeom>
            <a:noFill/>
          </p:spPr>
          <p:txBody>
            <a:bodyPr wrap="square" rtlCol="0">
              <a:spAutoFit/>
            </a:bodyPr>
            <a:lstStyle/>
            <a:p>
              <a:pPr algn="just"/>
              <a:r>
                <a:rPr lang="en-US" sz="1400" b="0" i="0" dirty="0">
                  <a:solidFill>
                    <a:srgbClr val="222222"/>
                  </a:solidFill>
                  <a:effectLst/>
                  <a:latin typeface="Times New Roman" panose="02020603050405020304" pitchFamily="18" charset="0"/>
                  <a:cs typeface="Times New Roman" panose="02020603050405020304" pitchFamily="18" charset="0"/>
                </a:rPr>
                <a:t>To pave the way for scientific documentation and create Digital Archive of Kutch.</a:t>
              </a:r>
              <a:endParaRPr lang="en-US" sz="1400" dirty="0">
                <a:latin typeface="Times New Roman" panose="02020603050405020304" pitchFamily="18" charset="0"/>
                <a:cs typeface="Times New Roman" panose="02020603050405020304" pitchFamily="18" charset="0"/>
              </a:endParaRPr>
            </a:p>
          </p:txBody>
        </p:sp>
      </p:grpSp>
      <p:grpSp>
        <p:nvGrpSpPr>
          <p:cNvPr id="38" name="Group 37">
            <a:extLst>
              <a:ext uri="{FF2B5EF4-FFF2-40B4-BE49-F238E27FC236}">
                <a16:creationId xmlns:a16="http://schemas.microsoft.com/office/drawing/2014/main" id="{BC69EFAF-95E7-4EB4-8905-9DC9BF3A596B}"/>
              </a:ext>
            </a:extLst>
          </p:cNvPr>
          <p:cNvGrpSpPr/>
          <p:nvPr/>
        </p:nvGrpSpPr>
        <p:grpSpPr>
          <a:xfrm flipH="1">
            <a:off x="6642302" y="4011195"/>
            <a:ext cx="5122038" cy="777830"/>
            <a:chOff x="8509506" y="1779641"/>
            <a:chExt cx="3289202" cy="629264"/>
          </a:xfrm>
        </p:grpSpPr>
        <p:sp>
          <p:nvSpPr>
            <p:cNvPr id="39" name="Arrow: Pentagon 38">
              <a:extLst>
                <a:ext uri="{FF2B5EF4-FFF2-40B4-BE49-F238E27FC236}">
                  <a16:creationId xmlns:a16="http://schemas.microsoft.com/office/drawing/2014/main" id="{0F8D4A55-7CAB-4886-99A2-06A6B9AB79E1}"/>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1FA178B2-A7CD-49B2-BA41-1BF370323A57}"/>
                </a:ext>
              </a:extLst>
            </p:cNvPr>
            <p:cNvSpPr txBox="1"/>
            <p:nvPr/>
          </p:nvSpPr>
          <p:spPr>
            <a:xfrm>
              <a:off x="8509506" y="1804071"/>
              <a:ext cx="3087329" cy="597579"/>
            </a:xfrm>
            <a:prstGeom prst="rect">
              <a:avLst/>
            </a:prstGeom>
            <a:noFill/>
          </p:spPr>
          <p:txBody>
            <a:bodyPr wrap="square" rtlCol="0">
              <a:spAutoFit/>
            </a:bodyPr>
            <a:lstStyle/>
            <a:p>
              <a:pPr algn="just"/>
              <a:r>
                <a:rPr lang="en-US" sz="1400" b="0" i="0" dirty="0">
                  <a:solidFill>
                    <a:srgbClr val="222222"/>
                  </a:solidFill>
                  <a:effectLst/>
                  <a:latin typeface="Times New Roman" panose="02020603050405020304" pitchFamily="18" charset="0"/>
                  <a:cs typeface="Times New Roman" panose="02020603050405020304" pitchFamily="18" charset="0"/>
                </a:rPr>
                <a:t>To create </a:t>
              </a:r>
              <a:r>
                <a:rPr lang="en-US" sz="1400" dirty="0">
                  <a:solidFill>
                    <a:srgbClr val="222222"/>
                  </a:solidFill>
                  <a:latin typeface="Times New Roman" panose="02020603050405020304" pitchFamily="18" charset="0"/>
                  <a:cs typeface="Times New Roman" panose="02020603050405020304" pitchFamily="18" charset="0"/>
                </a:rPr>
                <a:t>exhaustive</a:t>
              </a:r>
              <a:r>
                <a:rPr lang="en-US" sz="1400" b="0" i="0" dirty="0">
                  <a:solidFill>
                    <a:srgbClr val="222222"/>
                  </a:solidFill>
                  <a:effectLst/>
                  <a:latin typeface="Times New Roman" panose="02020603050405020304" pitchFamily="18" charset="0"/>
                  <a:cs typeface="Times New Roman" panose="02020603050405020304" pitchFamily="18" charset="0"/>
                </a:rPr>
                <a:t> Audio-Visual footage bank</a:t>
              </a:r>
              <a:r>
                <a:rPr lang="en-US" sz="1400" dirty="0">
                  <a:solidFill>
                    <a:srgbClr val="222222"/>
                  </a:solidFill>
                  <a:latin typeface="Times New Roman" panose="02020603050405020304" pitchFamily="18" charset="0"/>
                  <a:cs typeface="Times New Roman" panose="02020603050405020304" pitchFamily="18" charset="0"/>
                </a:rPr>
                <a:t>, to design </a:t>
              </a:r>
              <a:r>
                <a:rPr lang="en-US" sz="1400" b="0" i="0" dirty="0">
                  <a:solidFill>
                    <a:srgbClr val="222222"/>
                  </a:solidFill>
                  <a:effectLst/>
                  <a:latin typeface="Times New Roman" panose="02020603050405020304" pitchFamily="18" charset="0"/>
                  <a:cs typeface="Times New Roman" panose="02020603050405020304" pitchFamily="18" charset="0"/>
                </a:rPr>
                <a:t>for the most advance products in order to appeal younger generations with futuristic approach </a:t>
              </a:r>
              <a:endParaRPr lang="en-US" sz="1400" dirty="0">
                <a:latin typeface="Times New Roman" panose="02020603050405020304" pitchFamily="18" charset="0"/>
                <a:cs typeface="Times New Roman" panose="02020603050405020304" pitchFamily="18" charset="0"/>
              </a:endParaRPr>
            </a:p>
          </p:txBody>
        </p:sp>
      </p:grpSp>
      <p:grpSp>
        <p:nvGrpSpPr>
          <p:cNvPr id="45" name="Group 44">
            <a:extLst>
              <a:ext uri="{FF2B5EF4-FFF2-40B4-BE49-F238E27FC236}">
                <a16:creationId xmlns:a16="http://schemas.microsoft.com/office/drawing/2014/main" id="{AB5935D3-42A9-41E8-A9FA-82FAD16A9794}"/>
              </a:ext>
            </a:extLst>
          </p:cNvPr>
          <p:cNvGrpSpPr/>
          <p:nvPr/>
        </p:nvGrpSpPr>
        <p:grpSpPr>
          <a:xfrm flipH="1">
            <a:off x="6666276" y="4947990"/>
            <a:ext cx="5098064" cy="654208"/>
            <a:chOff x="8524901" y="1779641"/>
            <a:chExt cx="3273807" cy="795192"/>
          </a:xfrm>
        </p:grpSpPr>
        <p:sp>
          <p:nvSpPr>
            <p:cNvPr id="46" name="Arrow: Pentagon 45">
              <a:extLst>
                <a:ext uri="{FF2B5EF4-FFF2-40B4-BE49-F238E27FC236}">
                  <a16:creationId xmlns:a16="http://schemas.microsoft.com/office/drawing/2014/main" id="{2069E205-4DFF-47C4-AC8B-367A87BB16A5}"/>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9EA4B08F-CD14-4CAE-B4BD-8678B5F17736}"/>
                </a:ext>
              </a:extLst>
            </p:cNvPr>
            <p:cNvSpPr txBox="1"/>
            <p:nvPr/>
          </p:nvSpPr>
          <p:spPr>
            <a:xfrm>
              <a:off x="8524901" y="1938857"/>
              <a:ext cx="3087329" cy="635976"/>
            </a:xfrm>
            <a:prstGeom prst="rect">
              <a:avLst/>
            </a:prstGeom>
            <a:noFill/>
          </p:spPr>
          <p:txBody>
            <a:bodyPr wrap="square" rtlCol="0">
              <a:spAutoFit/>
            </a:bodyPr>
            <a:lstStyle/>
            <a:p>
              <a:pPr algn="just"/>
              <a:r>
                <a:rPr lang="en-US" sz="1400" b="0" i="0" dirty="0">
                  <a:solidFill>
                    <a:srgbClr val="222222"/>
                  </a:solidFill>
                  <a:effectLst/>
                  <a:latin typeface="Times New Roman" panose="02020603050405020304" pitchFamily="18" charset="0"/>
                  <a:cs typeface="Times New Roman" panose="02020603050405020304" pitchFamily="18" charset="0"/>
                </a:rPr>
                <a:t>To create an Institution, which will </a:t>
              </a:r>
              <a:r>
                <a:rPr lang="en-US" sz="1400" dirty="0">
                  <a:solidFill>
                    <a:srgbClr val="222222"/>
                  </a:solidFill>
                  <a:latin typeface="Times New Roman" panose="02020603050405020304" pitchFamily="18" charset="0"/>
                  <a:cs typeface="Times New Roman" panose="02020603050405020304" pitchFamily="18" charset="0"/>
                </a:rPr>
                <a:t>carryon and preserve the </a:t>
              </a:r>
              <a:r>
                <a:rPr lang="en-US" sz="1400" b="0" i="0" dirty="0">
                  <a:solidFill>
                    <a:srgbClr val="222222"/>
                  </a:solidFill>
                  <a:effectLst/>
                  <a:latin typeface="Times New Roman" panose="02020603050405020304" pitchFamily="18" charset="0"/>
                  <a:cs typeface="Times New Roman" panose="02020603050405020304" pitchFamily="18" charset="0"/>
                </a:rPr>
                <a:t>legacy</a:t>
              </a:r>
              <a:endParaRPr lang="en-US" sz="1400" dirty="0">
                <a:latin typeface="Times New Roman" panose="02020603050405020304" pitchFamily="18" charset="0"/>
                <a:cs typeface="Times New Roman" panose="02020603050405020304" pitchFamily="18" charset="0"/>
              </a:endParaRPr>
            </a:p>
          </p:txBody>
        </p:sp>
      </p:grpSp>
      <p:grpSp>
        <p:nvGrpSpPr>
          <p:cNvPr id="48" name="Group 47">
            <a:extLst>
              <a:ext uri="{FF2B5EF4-FFF2-40B4-BE49-F238E27FC236}">
                <a16:creationId xmlns:a16="http://schemas.microsoft.com/office/drawing/2014/main" id="{4E65597C-E523-4374-B55B-752789094E3C}"/>
              </a:ext>
            </a:extLst>
          </p:cNvPr>
          <p:cNvGrpSpPr/>
          <p:nvPr/>
        </p:nvGrpSpPr>
        <p:grpSpPr>
          <a:xfrm flipH="1">
            <a:off x="6700779" y="5595487"/>
            <a:ext cx="5083274" cy="535217"/>
            <a:chOff x="8534399" y="1779641"/>
            <a:chExt cx="3264309" cy="650558"/>
          </a:xfrm>
        </p:grpSpPr>
        <p:sp>
          <p:nvSpPr>
            <p:cNvPr id="49" name="Arrow: Pentagon 48">
              <a:extLst>
                <a:ext uri="{FF2B5EF4-FFF2-40B4-BE49-F238E27FC236}">
                  <a16:creationId xmlns:a16="http://schemas.microsoft.com/office/drawing/2014/main" id="{DECF92C5-6E6F-407F-B4A4-16FA25F52D28}"/>
                </a:ext>
              </a:extLst>
            </p:cNvPr>
            <p:cNvSpPr/>
            <p:nvPr/>
          </p:nvSpPr>
          <p:spPr>
            <a:xfrm flipV="1">
              <a:off x="8534399" y="1779641"/>
              <a:ext cx="3264309" cy="629264"/>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just"/>
              <a:endParaRPr lang="en-US" dirty="0">
                <a:latin typeface="Times New Roman" panose="02020603050405020304" pitchFamily="18" charset="0"/>
                <a:cs typeface="Times New Roman" panose="02020603050405020304" pitchFamily="18" charset="0"/>
              </a:endParaRPr>
            </a:p>
          </p:txBody>
        </p:sp>
        <p:sp>
          <p:nvSpPr>
            <p:cNvPr id="50" name="TextBox 49">
              <a:extLst>
                <a:ext uri="{FF2B5EF4-FFF2-40B4-BE49-F238E27FC236}">
                  <a16:creationId xmlns:a16="http://schemas.microsoft.com/office/drawing/2014/main" id="{9DD55933-CF17-4850-BBB5-51FA8A6765FE}"/>
                </a:ext>
              </a:extLst>
            </p:cNvPr>
            <p:cNvSpPr txBox="1"/>
            <p:nvPr/>
          </p:nvSpPr>
          <p:spPr>
            <a:xfrm>
              <a:off x="8534399" y="1794223"/>
              <a:ext cx="3087329" cy="635976"/>
            </a:xfrm>
            <a:prstGeom prst="rect">
              <a:avLst/>
            </a:prstGeom>
            <a:noFill/>
          </p:spPr>
          <p:txBody>
            <a:bodyPr wrap="square" rtlCol="0">
              <a:spAutoFit/>
            </a:bodyPr>
            <a:lstStyle/>
            <a:p>
              <a:r>
                <a:rPr lang="en-US" sz="1400" b="0" i="0" dirty="0">
                  <a:solidFill>
                    <a:srgbClr val="222222"/>
                  </a:solidFill>
                  <a:effectLst/>
                  <a:latin typeface="Times New Roman" panose="02020603050405020304" pitchFamily="18" charset="0"/>
                  <a:cs typeface="Times New Roman" panose="02020603050405020304" pitchFamily="18" charset="0"/>
                </a:rPr>
                <a:t>To consolidate the work done by several legends and to avoid repetition by creating one Umbrella organization</a:t>
              </a:r>
              <a:endParaRPr lang="en-US" sz="14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44264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 calcmode="lin" valueType="num">
                                      <p:cBhvr>
                                        <p:cTn id="16" dur="1000" fill="hold"/>
                                        <p:tgtEl>
                                          <p:spTgt spid="15"/>
                                        </p:tgtEl>
                                        <p:attrNameLst>
                                          <p:attrName>style.rotation</p:attrName>
                                        </p:attrNameLst>
                                      </p:cBhvr>
                                      <p:tavLst>
                                        <p:tav tm="0">
                                          <p:val>
                                            <p:fltVal val="90"/>
                                          </p:val>
                                        </p:tav>
                                        <p:tav tm="100000">
                                          <p:val>
                                            <p:fltVal val="0"/>
                                          </p:val>
                                        </p:tav>
                                      </p:tavLst>
                                    </p:anim>
                                    <p:animEffect transition="in" filter="fade">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fltVal val="0"/>
                                          </p:val>
                                        </p:tav>
                                        <p:tav tm="100000">
                                          <p:val>
                                            <p:strVal val="#ppt_w"/>
                                          </p:val>
                                        </p:tav>
                                      </p:tavLst>
                                    </p:anim>
                                    <p:anim calcmode="lin" valueType="num">
                                      <p:cBhvr>
                                        <p:cTn id="23" dur="1000" fill="hold"/>
                                        <p:tgtEl>
                                          <p:spTgt spid="29"/>
                                        </p:tgtEl>
                                        <p:attrNameLst>
                                          <p:attrName>ppt_h</p:attrName>
                                        </p:attrNameLst>
                                      </p:cBhvr>
                                      <p:tavLst>
                                        <p:tav tm="0">
                                          <p:val>
                                            <p:fltVal val="0"/>
                                          </p:val>
                                        </p:tav>
                                        <p:tav tm="100000">
                                          <p:val>
                                            <p:strVal val="#ppt_h"/>
                                          </p:val>
                                        </p:tav>
                                      </p:tavLst>
                                    </p:anim>
                                    <p:anim calcmode="lin" valueType="num">
                                      <p:cBhvr>
                                        <p:cTn id="24" dur="1000" fill="hold"/>
                                        <p:tgtEl>
                                          <p:spTgt spid="29"/>
                                        </p:tgtEl>
                                        <p:attrNameLst>
                                          <p:attrName>style.rotation</p:attrName>
                                        </p:attrNameLst>
                                      </p:cBhvr>
                                      <p:tavLst>
                                        <p:tav tm="0">
                                          <p:val>
                                            <p:fltVal val="90"/>
                                          </p:val>
                                        </p:tav>
                                        <p:tav tm="100000">
                                          <p:val>
                                            <p:fltVal val="0"/>
                                          </p:val>
                                        </p:tav>
                                      </p:tavLst>
                                    </p:anim>
                                    <p:animEffect transition="in" filter="fade">
                                      <p:cBhvr>
                                        <p:cTn id="25" dur="10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1000" fill="hold"/>
                                        <p:tgtEl>
                                          <p:spTgt spid="32"/>
                                        </p:tgtEl>
                                        <p:attrNameLst>
                                          <p:attrName>ppt_w</p:attrName>
                                        </p:attrNameLst>
                                      </p:cBhvr>
                                      <p:tavLst>
                                        <p:tav tm="0">
                                          <p:val>
                                            <p:fltVal val="0"/>
                                          </p:val>
                                        </p:tav>
                                        <p:tav tm="100000">
                                          <p:val>
                                            <p:strVal val="#ppt_w"/>
                                          </p:val>
                                        </p:tav>
                                      </p:tavLst>
                                    </p:anim>
                                    <p:anim calcmode="lin" valueType="num">
                                      <p:cBhvr>
                                        <p:cTn id="31" dur="1000" fill="hold"/>
                                        <p:tgtEl>
                                          <p:spTgt spid="32"/>
                                        </p:tgtEl>
                                        <p:attrNameLst>
                                          <p:attrName>ppt_h</p:attrName>
                                        </p:attrNameLst>
                                      </p:cBhvr>
                                      <p:tavLst>
                                        <p:tav tm="0">
                                          <p:val>
                                            <p:fltVal val="0"/>
                                          </p:val>
                                        </p:tav>
                                        <p:tav tm="100000">
                                          <p:val>
                                            <p:strVal val="#ppt_h"/>
                                          </p:val>
                                        </p:tav>
                                      </p:tavLst>
                                    </p:anim>
                                    <p:anim calcmode="lin" valueType="num">
                                      <p:cBhvr>
                                        <p:cTn id="32" dur="1000" fill="hold"/>
                                        <p:tgtEl>
                                          <p:spTgt spid="32"/>
                                        </p:tgtEl>
                                        <p:attrNameLst>
                                          <p:attrName>style.rotation</p:attrName>
                                        </p:attrNameLst>
                                      </p:cBhvr>
                                      <p:tavLst>
                                        <p:tav tm="0">
                                          <p:val>
                                            <p:fltVal val="90"/>
                                          </p:val>
                                        </p:tav>
                                        <p:tav tm="100000">
                                          <p:val>
                                            <p:fltVal val="0"/>
                                          </p:val>
                                        </p:tav>
                                      </p:tavLst>
                                    </p:anim>
                                    <p:animEffect transition="in" filter="fade">
                                      <p:cBhvr>
                                        <p:cTn id="33" dur="10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1000" fill="hold"/>
                                        <p:tgtEl>
                                          <p:spTgt spid="35"/>
                                        </p:tgtEl>
                                        <p:attrNameLst>
                                          <p:attrName>ppt_w</p:attrName>
                                        </p:attrNameLst>
                                      </p:cBhvr>
                                      <p:tavLst>
                                        <p:tav tm="0">
                                          <p:val>
                                            <p:fltVal val="0"/>
                                          </p:val>
                                        </p:tav>
                                        <p:tav tm="100000">
                                          <p:val>
                                            <p:strVal val="#ppt_w"/>
                                          </p:val>
                                        </p:tav>
                                      </p:tavLst>
                                    </p:anim>
                                    <p:anim calcmode="lin" valueType="num">
                                      <p:cBhvr>
                                        <p:cTn id="39" dur="1000" fill="hold"/>
                                        <p:tgtEl>
                                          <p:spTgt spid="35"/>
                                        </p:tgtEl>
                                        <p:attrNameLst>
                                          <p:attrName>ppt_h</p:attrName>
                                        </p:attrNameLst>
                                      </p:cBhvr>
                                      <p:tavLst>
                                        <p:tav tm="0">
                                          <p:val>
                                            <p:fltVal val="0"/>
                                          </p:val>
                                        </p:tav>
                                        <p:tav tm="100000">
                                          <p:val>
                                            <p:strVal val="#ppt_h"/>
                                          </p:val>
                                        </p:tav>
                                      </p:tavLst>
                                    </p:anim>
                                    <p:anim calcmode="lin" valueType="num">
                                      <p:cBhvr>
                                        <p:cTn id="40" dur="1000" fill="hold"/>
                                        <p:tgtEl>
                                          <p:spTgt spid="35"/>
                                        </p:tgtEl>
                                        <p:attrNameLst>
                                          <p:attrName>style.rotation</p:attrName>
                                        </p:attrNameLst>
                                      </p:cBhvr>
                                      <p:tavLst>
                                        <p:tav tm="0">
                                          <p:val>
                                            <p:fltVal val="90"/>
                                          </p:val>
                                        </p:tav>
                                        <p:tav tm="100000">
                                          <p:val>
                                            <p:fltVal val="0"/>
                                          </p:val>
                                        </p:tav>
                                      </p:tavLst>
                                    </p:anim>
                                    <p:animEffect transition="in" filter="fade">
                                      <p:cBhvr>
                                        <p:cTn id="41" dur="10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1000" fill="hold"/>
                                        <p:tgtEl>
                                          <p:spTgt spid="38"/>
                                        </p:tgtEl>
                                        <p:attrNameLst>
                                          <p:attrName>ppt_w</p:attrName>
                                        </p:attrNameLst>
                                      </p:cBhvr>
                                      <p:tavLst>
                                        <p:tav tm="0">
                                          <p:val>
                                            <p:fltVal val="0"/>
                                          </p:val>
                                        </p:tav>
                                        <p:tav tm="100000">
                                          <p:val>
                                            <p:strVal val="#ppt_w"/>
                                          </p:val>
                                        </p:tav>
                                      </p:tavLst>
                                    </p:anim>
                                    <p:anim calcmode="lin" valueType="num">
                                      <p:cBhvr>
                                        <p:cTn id="47" dur="1000" fill="hold"/>
                                        <p:tgtEl>
                                          <p:spTgt spid="38"/>
                                        </p:tgtEl>
                                        <p:attrNameLst>
                                          <p:attrName>ppt_h</p:attrName>
                                        </p:attrNameLst>
                                      </p:cBhvr>
                                      <p:tavLst>
                                        <p:tav tm="0">
                                          <p:val>
                                            <p:fltVal val="0"/>
                                          </p:val>
                                        </p:tav>
                                        <p:tav tm="100000">
                                          <p:val>
                                            <p:strVal val="#ppt_h"/>
                                          </p:val>
                                        </p:tav>
                                      </p:tavLst>
                                    </p:anim>
                                    <p:anim calcmode="lin" valueType="num">
                                      <p:cBhvr>
                                        <p:cTn id="48" dur="1000" fill="hold"/>
                                        <p:tgtEl>
                                          <p:spTgt spid="38"/>
                                        </p:tgtEl>
                                        <p:attrNameLst>
                                          <p:attrName>style.rotation</p:attrName>
                                        </p:attrNameLst>
                                      </p:cBhvr>
                                      <p:tavLst>
                                        <p:tav tm="0">
                                          <p:val>
                                            <p:fltVal val="90"/>
                                          </p:val>
                                        </p:tav>
                                        <p:tav tm="100000">
                                          <p:val>
                                            <p:fltVal val="0"/>
                                          </p:val>
                                        </p:tav>
                                      </p:tavLst>
                                    </p:anim>
                                    <p:animEffect transition="in" filter="fade">
                                      <p:cBhvr>
                                        <p:cTn id="49" dur="1000"/>
                                        <p:tgtEl>
                                          <p:spTgt spid="38"/>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1000" fill="hold"/>
                                        <p:tgtEl>
                                          <p:spTgt spid="45"/>
                                        </p:tgtEl>
                                        <p:attrNameLst>
                                          <p:attrName>ppt_w</p:attrName>
                                        </p:attrNameLst>
                                      </p:cBhvr>
                                      <p:tavLst>
                                        <p:tav tm="0">
                                          <p:val>
                                            <p:fltVal val="0"/>
                                          </p:val>
                                        </p:tav>
                                        <p:tav tm="100000">
                                          <p:val>
                                            <p:strVal val="#ppt_w"/>
                                          </p:val>
                                        </p:tav>
                                      </p:tavLst>
                                    </p:anim>
                                    <p:anim calcmode="lin" valueType="num">
                                      <p:cBhvr>
                                        <p:cTn id="55" dur="1000" fill="hold"/>
                                        <p:tgtEl>
                                          <p:spTgt spid="45"/>
                                        </p:tgtEl>
                                        <p:attrNameLst>
                                          <p:attrName>ppt_h</p:attrName>
                                        </p:attrNameLst>
                                      </p:cBhvr>
                                      <p:tavLst>
                                        <p:tav tm="0">
                                          <p:val>
                                            <p:fltVal val="0"/>
                                          </p:val>
                                        </p:tav>
                                        <p:tav tm="100000">
                                          <p:val>
                                            <p:strVal val="#ppt_h"/>
                                          </p:val>
                                        </p:tav>
                                      </p:tavLst>
                                    </p:anim>
                                    <p:anim calcmode="lin" valueType="num">
                                      <p:cBhvr>
                                        <p:cTn id="56" dur="1000" fill="hold"/>
                                        <p:tgtEl>
                                          <p:spTgt spid="45"/>
                                        </p:tgtEl>
                                        <p:attrNameLst>
                                          <p:attrName>style.rotation</p:attrName>
                                        </p:attrNameLst>
                                      </p:cBhvr>
                                      <p:tavLst>
                                        <p:tav tm="0">
                                          <p:val>
                                            <p:fltVal val="90"/>
                                          </p:val>
                                        </p:tav>
                                        <p:tav tm="100000">
                                          <p:val>
                                            <p:fltVal val="0"/>
                                          </p:val>
                                        </p:tav>
                                      </p:tavLst>
                                    </p:anim>
                                    <p:animEffect transition="in" filter="fade">
                                      <p:cBhvr>
                                        <p:cTn id="57" dur="1000"/>
                                        <p:tgtEl>
                                          <p:spTgt spid="45"/>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p:cTn id="62" dur="1000" fill="hold"/>
                                        <p:tgtEl>
                                          <p:spTgt spid="48"/>
                                        </p:tgtEl>
                                        <p:attrNameLst>
                                          <p:attrName>ppt_w</p:attrName>
                                        </p:attrNameLst>
                                      </p:cBhvr>
                                      <p:tavLst>
                                        <p:tav tm="0">
                                          <p:val>
                                            <p:fltVal val="0"/>
                                          </p:val>
                                        </p:tav>
                                        <p:tav tm="100000">
                                          <p:val>
                                            <p:strVal val="#ppt_w"/>
                                          </p:val>
                                        </p:tav>
                                      </p:tavLst>
                                    </p:anim>
                                    <p:anim calcmode="lin" valueType="num">
                                      <p:cBhvr>
                                        <p:cTn id="63" dur="1000" fill="hold"/>
                                        <p:tgtEl>
                                          <p:spTgt spid="48"/>
                                        </p:tgtEl>
                                        <p:attrNameLst>
                                          <p:attrName>ppt_h</p:attrName>
                                        </p:attrNameLst>
                                      </p:cBhvr>
                                      <p:tavLst>
                                        <p:tav tm="0">
                                          <p:val>
                                            <p:fltVal val="0"/>
                                          </p:val>
                                        </p:tav>
                                        <p:tav tm="100000">
                                          <p:val>
                                            <p:strVal val="#ppt_h"/>
                                          </p:val>
                                        </p:tav>
                                      </p:tavLst>
                                    </p:anim>
                                    <p:anim calcmode="lin" valueType="num">
                                      <p:cBhvr>
                                        <p:cTn id="64" dur="1000" fill="hold"/>
                                        <p:tgtEl>
                                          <p:spTgt spid="48"/>
                                        </p:tgtEl>
                                        <p:attrNameLst>
                                          <p:attrName>style.rotation</p:attrName>
                                        </p:attrNameLst>
                                      </p:cBhvr>
                                      <p:tavLst>
                                        <p:tav tm="0">
                                          <p:val>
                                            <p:fltVal val="90"/>
                                          </p:val>
                                        </p:tav>
                                        <p:tav tm="100000">
                                          <p:val>
                                            <p:fltVal val="0"/>
                                          </p:val>
                                        </p:tav>
                                      </p:tavLst>
                                    </p:anim>
                                    <p:animEffect transition="in" filter="fade">
                                      <p:cBhvr>
                                        <p:cTn id="6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0BD3FC49-85CC-48E9-AE31-6DB0068A0F8F}"/>
              </a:ext>
            </a:extLst>
          </p:cNvPr>
          <p:cNvSpPr txBox="1"/>
          <p:nvPr/>
        </p:nvSpPr>
        <p:spPr>
          <a:xfrm>
            <a:off x="563340" y="2505670"/>
            <a:ext cx="4957472" cy="923330"/>
          </a:xfrm>
          <a:prstGeom prst="rect">
            <a:avLst/>
          </a:prstGeom>
          <a:noFill/>
        </p:spPr>
        <p:txBody>
          <a:bodyPr wrap="square" rtlCol="0">
            <a:spAutoFit/>
          </a:bodyPr>
          <a:lstStyle/>
          <a:p>
            <a:pPr algn="ctr"/>
            <a:r>
              <a:rPr lang="en-IN" sz="5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OBJECTIVES</a:t>
            </a:r>
          </a:p>
        </p:txBody>
      </p:sp>
      <p:sp>
        <p:nvSpPr>
          <p:cNvPr id="2" name="Scroll: Vertical 1">
            <a:extLst>
              <a:ext uri="{FF2B5EF4-FFF2-40B4-BE49-F238E27FC236}">
                <a16:creationId xmlns:a16="http://schemas.microsoft.com/office/drawing/2014/main" id="{0423C312-476C-43D7-A9C0-FDC746A49522}"/>
              </a:ext>
            </a:extLst>
          </p:cNvPr>
          <p:cNvSpPr/>
          <p:nvPr/>
        </p:nvSpPr>
        <p:spPr>
          <a:xfrm>
            <a:off x="6007509" y="371417"/>
            <a:ext cx="5683045" cy="5822905"/>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21" name="TextBox 20">
            <a:extLst>
              <a:ext uri="{FF2B5EF4-FFF2-40B4-BE49-F238E27FC236}">
                <a16:creationId xmlns:a16="http://schemas.microsoft.com/office/drawing/2014/main" id="{15D3346A-BDCD-43D3-932A-1E7033722012}"/>
              </a:ext>
            </a:extLst>
          </p:cNvPr>
          <p:cNvSpPr txBox="1"/>
          <p:nvPr/>
        </p:nvSpPr>
        <p:spPr>
          <a:xfrm>
            <a:off x="6980904" y="1237559"/>
            <a:ext cx="3875924" cy="6186309"/>
          </a:xfrm>
          <a:prstGeom prst="rect">
            <a:avLst/>
          </a:prstGeom>
          <a:noFill/>
        </p:spPr>
        <p:txBody>
          <a:bodyPr wrap="square" rtlCol="0">
            <a:spAutoFit/>
          </a:bodyPr>
          <a:lstStyle/>
          <a:p>
            <a:pPr marL="285750" indent="-285750">
              <a:buFont typeface="Courier New" panose="02070309020205020404" pitchFamily="49" charset="0"/>
              <a:buChar char="o"/>
            </a:pPr>
            <a:r>
              <a:rPr lang="en-US" b="0" i="0" dirty="0">
                <a:solidFill>
                  <a:srgbClr val="222222"/>
                </a:solidFill>
                <a:effectLst/>
                <a:latin typeface="Times New Roman" panose="02020603050405020304" pitchFamily="18" charset="0"/>
                <a:cs typeface="Times New Roman" panose="02020603050405020304" pitchFamily="18" charset="0"/>
              </a:rPr>
              <a:t>To present and promote the heritage of Kutch globally.</a:t>
            </a:r>
          </a:p>
          <a:p>
            <a:pPr marL="285750" indent="-285750">
              <a:buFont typeface="Courier New" panose="02070309020205020404" pitchFamily="49" charset="0"/>
              <a:buChar char="o"/>
            </a:pPr>
            <a:endParaRPr lang="en-US" dirty="0">
              <a:solidFill>
                <a:srgbClr val="222222"/>
              </a:solidFill>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b="0" i="0" dirty="0">
                <a:solidFill>
                  <a:srgbClr val="222222"/>
                </a:solidFill>
                <a:effectLst/>
                <a:latin typeface="Times New Roman" panose="02020603050405020304" pitchFamily="18" charset="0"/>
                <a:cs typeface="Times New Roman" panose="02020603050405020304" pitchFamily="18" charset="0"/>
              </a:rPr>
              <a:t>To promote art and </a:t>
            </a:r>
            <a:r>
              <a:rPr lang="en-US" dirty="0">
                <a:solidFill>
                  <a:srgbClr val="222222"/>
                </a:solidFill>
                <a:latin typeface="Times New Roman" panose="02020603050405020304" pitchFamily="18" charset="0"/>
                <a:cs typeface="Times New Roman" panose="02020603050405020304" pitchFamily="18" charset="0"/>
              </a:rPr>
              <a:t>culture of </a:t>
            </a:r>
            <a:r>
              <a:rPr lang="en-US" b="0" i="0" dirty="0">
                <a:solidFill>
                  <a:srgbClr val="222222"/>
                </a:solidFill>
                <a:effectLst/>
                <a:latin typeface="Times New Roman" panose="02020603050405020304" pitchFamily="18" charset="0"/>
                <a:cs typeface="Times New Roman" panose="02020603050405020304" pitchFamily="18" charset="0"/>
              </a:rPr>
              <a:t>Kutch.</a:t>
            </a:r>
          </a:p>
          <a:p>
            <a:pPr marL="285750" indent="-285750">
              <a:buFont typeface="Courier New" panose="02070309020205020404" pitchFamily="49" charset="0"/>
              <a:buChar char="o"/>
            </a:pPr>
            <a:endParaRPr lang="en-US" b="0" i="0" dirty="0">
              <a:solidFill>
                <a:srgbClr val="222222"/>
              </a:solidFill>
              <a:effectLst/>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b="0" i="0" dirty="0">
                <a:solidFill>
                  <a:srgbClr val="222222"/>
                </a:solidFill>
                <a:effectLst/>
                <a:latin typeface="Times New Roman" panose="02020603050405020304" pitchFamily="18" charset="0"/>
                <a:cs typeface="Times New Roman" panose="02020603050405020304" pitchFamily="18" charset="0"/>
              </a:rPr>
              <a:t>To document and record materials of items pertaining to heritage of Kutch wherever they maybe.</a:t>
            </a:r>
          </a:p>
          <a:p>
            <a:endParaRPr lang="en-US" b="0" i="0" dirty="0">
              <a:solidFill>
                <a:srgbClr val="222222"/>
              </a:solidFill>
              <a:effectLst/>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b="0" i="0" dirty="0">
                <a:solidFill>
                  <a:srgbClr val="222222"/>
                </a:solidFill>
                <a:effectLst/>
                <a:latin typeface="Times New Roman" panose="02020603050405020304" pitchFamily="18" charset="0"/>
                <a:cs typeface="Times New Roman" panose="02020603050405020304" pitchFamily="18" charset="0"/>
              </a:rPr>
              <a:t>To provide and make information available to the public via print, digital, and electronic media relating to cultural heritage of Kutch.</a:t>
            </a:r>
          </a:p>
          <a:p>
            <a:pPr marL="285750" indent="-285750">
              <a:buFont typeface="Courier New" panose="02070309020205020404" pitchFamily="49" charset="0"/>
              <a:buChar char="o"/>
            </a:pPr>
            <a:endParaRPr lang="en-US" b="0" i="0" dirty="0">
              <a:solidFill>
                <a:srgbClr val="222222"/>
              </a:solidFill>
              <a:effectLst/>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b="0" i="0" dirty="0">
                <a:solidFill>
                  <a:srgbClr val="222222"/>
                </a:solidFill>
                <a:effectLst/>
                <a:latin typeface="Times New Roman" panose="02020603050405020304" pitchFamily="18" charset="0"/>
                <a:cs typeface="Times New Roman" panose="02020603050405020304" pitchFamily="18" charset="0"/>
              </a:rPr>
              <a:t>To meet the technical requirements for preserving endangered Kutchi heritage objects in India.</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83595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CECC49-D174-4C45-A94D-D6E79C2EF171}"/>
              </a:ext>
            </a:extLst>
          </p:cNvPr>
          <p:cNvSpPr txBox="1">
            <a:spLocks/>
          </p:cNvSpPr>
          <p:nvPr/>
        </p:nvSpPr>
        <p:spPr>
          <a:xfrm>
            <a:off x="1137036" y="548640"/>
            <a:ext cx="9543405" cy="1188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2800" b="1" kern="1200"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PROJECT BRIEF</a:t>
            </a:r>
          </a:p>
        </p:txBody>
      </p:sp>
      <p:sp>
        <p:nvSpPr>
          <p:cNvPr id="6" name="Rectangle: Diagonal Corners Rounded 5">
            <a:extLst>
              <a:ext uri="{FF2B5EF4-FFF2-40B4-BE49-F238E27FC236}">
                <a16:creationId xmlns:a16="http://schemas.microsoft.com/office/drawing/2014/main" id="{A1C53AB9-583B-44FE-971A-F756EF053413}"/>
              </a:ext>
            </a:extLst>
          </p:cNvPr>
          <p:cNvSpPr/>
          <p:nvPr/>
        </p:nvSpPr>
        <p:spPr>
          <a:xfrm>
            <a:off x="983226" y="2104103"/>
            <a:ext cx="10186218" cy="3834581"/>
          </a:xfrm>
          <a:prstGeom prst="round2DiagRect">
            <a:avLst/>
          </a:prstGeom>
          <a:effectLst>
            <a:glow rad="228600">
              <a:schemeClr val="accent6">
                <a:satMod val="175000"/>
                <a:alpha val="40000"/>
              </a:schemeClr>
            </a:glo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B65DFC0-26AB-45F0-A746-3A63CC5B7637}"/>
              </a:ext>
            </a:extLst>
          </p:cNvPr>
          <p:cNvSpPr>
            <a:spLocks noGrp="1"/>
          </p:cNvSpPr>
          <p:nvPr>
            <p:ph idx="1"/>
          </p:nvPr>
        </p:nvSpPr>
        <p:spPr>
          <a:xfrm>
            <a:off x="1137035" y="2207582"/>
            <a:ext cx="10032409" cy="3603283"/>
          </a:xfrm>
        </p:spPr>
        <p:txBody>
          <a:bodyPr vert="horz" lIns="91440" tIns="45720" rIns="91440" bIns="45720" rtlCol="0" anchor="ctr">
            <a:normAutofit lnSpcReduction="10000"/>
          </a:bodyPr>
          <a:lstStyle/>
          <a:p>
            <a:pPr algn="just" rtl="0">
              <a:spcBef>
                <a:spcPts val="0"/>
              </a:spcBef>
              <a:spcAft>
                <a:spcPts val="800"/>
              </a:spcAft>
              <a:buFont typeface="Arial" panose="020B0604020202020204" pitchFamily="34" charset="0"/>
              <a:buChar char="•"/>
            </a:pPr>
            <a:r>
              <a:rPr lang="en-US" sz="1800" b="0" i="0" u="none" strike="noStrike" dirty="0">
                <a:solidFill>
                  <a:schemeClr val="tx1"/>
                </a:solidFill>
                <a:effectLst/>
                <a:latin typeface="Times New Roman" panose="02020603050405020304" pitchFamily="18" charset="0"/>
                <a:cs typeface="Times New Roman" panose="02020603050405020304" pitchFamily="18" charset="0"/>
              </a:rPr>
              <a:t>As a nation or region, Kutch have a distinct identity and culture, which needs to be conserved through authentic documentation. With technological advancements, we now have the means and methods to preserve and maintain it</a:t>
            </a:r>
            <a:r>
              <a:rPr lang="en-US" sz="1800" dirty="0">
                <a:solidFill>
                  <a:schemeClr val="tx1"/>
                </a:solidFill>
                <a:latin typeface="Times New Roman" panose="02020603050405020304" pitchFamily="18" charset="0"/>
                <a:cs typeface="Times New Roman" panose="02020603050405020304" pitchFamily="18" charset="0"/>
              </a:rPr>
              <a:t>, thus, i</a:t>
            </a:r>
            <a:r>
              <a:rPr lang="en-US" sz="1800" b="0" i="0" u="none" strike="noStrike" dirty="0">
                <a:solidFill>
                  <a:schemeClr val="tx1"/>
                </a:solidFill>
                <a:effectLst/>
                <a:latin typeface="Times New Roman" panose="02020603050405020304" pitchFamily="18" charset="0"/>
                <a:cs typeface="Times New Roman" panose="02020603050405020304" pitchFamily="18" charset="0"/>
              </a:rPr>
              <a:t>t is our responsibility to save it in a more meaningful way with a modern approach. </a:t>
            </a:r>
          </a:p>
          <a:p>
            <a:pPr algn="just">
              <a:spcBef>
                <a:spcPts val="0"/>
              </a:spcBef>
              <a:spcAft>
                <a:spcPts val="800"/>
              </a:spcAft>
              <a:buFont typeface="Arial" panose="020B0604020202020204" pitchFamily="34" charset="0"/>
              <a:buChar char="•"/>
            </a:pPr>
            <a:endParaRPr lang="en-US" sz="1800" b="0" i="0" u="none" strike="noStrike" dirty="0">
              <a:solidFill>
                <a:schemeClr val="tx1"/>
              </a:solidFill>
              <a:effectLst/>
              <a:latin typeface="Times New Roman" panose="02020603050405020304" pitchFamily="18" charset="0"/>
              <a:cs typeface="Times New Roman" panose="02020603050405020304" pitchFamily="18" charset="0"/>
            </a:endParaRPr>
          </a:p>
          <a:p>
            <a:pPr marL="0" indent="0" algn="just" rtl="0">
              <a:spcBef>
                <a:spcPts val="0"/>
              </a:spcBef>
              <a:spcAft>
                <a:spcPts val="800"/>
              </a:spcAft>
              <a:buNone/>
            </a:pPr>
            <a:r>
              <a:rPr lang="en-US" sz="1800" b="0" i="0" u="none" strike="noStrike" dirty="0">
                <a:solidFill>
                  <a:schemeClr val="tx1"/>
                </a:solidFill>
                <a:effectLst/>
                <a:latin typeface="Times New Roman" panose="02020603050405020304" pitchFamily="18" charset="0"/>
                <a:cs typeface="Times New Roman" panose="02020603050405020304" pitchFamily="18" charset="0"/>
              </a:rPr>
              <a:t>We have lost numerous historical documents over the period of time due to natural disasters. To promote and preserve the heritage </a:t>
            </a:r>
            <a:r>
              <a:rPr lang="en-US" sz="1800" dirty="0">
                <a:solidFill>
                  <a:schemeClr val="tx1"/>
                </a:solidFill>
                <a:latin typeface="Times New Roman" panose="02020603050405020304" pitchFamily="18" charset="0"/>
                <a:cs typeface="Times New Roman" panose="02020603050405020304" pitchFamily="18" charset="0"/>
              </a:rPr>
              <a:t>of </a:t>
            </a:r>
            <a:r>
              <a:rPr lang="en-US" sz="1800" b="0" i="0" u="none" strike="noStrike" dirty="0">
                <a:solidFill>
                  <a:schemeClr val="tx1"/>
                </a:solidFill>
                <a:effectLst/>
                <a:latin typeface="Times New Roman" panose="02020603050405020304" pitchFamily="18" charset="0"/>
                <a:cs typeface="Times New Roman" panose="02020603050405020304" pitchFamily="18" charset="0"/>
              </a:rPr>
              <a:t>Kutch</a:t>
            </a:r>
            <a:r>
              <a:rPr lang="en-US" sz="1800" dirty="0">
                <a:solidFill>
                  <a:schemeClr val="tx1"/>
                </a:solidFill>
                <a:latin typeface="Times New Roman" panose="02020603050405020304" pitchFamily="18" charset="0"/>
                <a:cs typeface="Times New Roman" panose="02020603050405020304" pitchFamily="18" charset="0"/>
              </a:rPr>
              <a:t>, </a:t>
            </a:r>
            <a:r>
              <a:rPr lang="en-US" sz="1800" b="0" i="0" u="none" strike="noStrike" dirty="0">
                <a:solidFill>
                  <a:schemeClr val="tx1"/>
                </a:solidFill>
                <a:effectLst/>
                <a:latin typeface="Times New Roman" panose="02020603050405020304" pitchFamily="18" charset="0"/>
                <a:cs typeface="Times New Roman" panose="02020603050405020304" pitchFamily="18" charset="0"/>
              </a:rPr>
              <a:t>a feature in an audio-visual media form that includes graphics, images, and statistics is a need of an hour and the same can be accompanied by the Oral History</a:t>
            </a:r>
            <a:r>
              <a:rPr lang="en-US" sz="1800" dirty="0">
                <a:solidFill>
                  <a:schemeClr val="tx1"/>
                </a:solidFill>
                <a:latin typeface="Times New Roman" panose="02020603050405020304" pitchFamily="18" charset="0"/>
                <a:cs typeface="Times New Roman" panose="02020603050405020304" pitchFamily="18" charset="0"/>
              </a:rPr>
              <a:t> of Kutch, </a:t>
            </a:r>
            <a:r>
              <a:rPr lang="en-US" sz="1800" b="0" i="0" u="none" strike="noStrike" dirty="0">
                <a:solidFill>
                  <a:schemeClr val="tx1"/>
                </a:solidFill>
                <a:effectLst/>
                <a:latin typeface="Times New Roman" panose="02020603050405020304" pitchFamily="18" charset="0"/>
                <a:cs typeface="Times New Roman" panose="02020603050405020304" pitchFamily="18" charset="0"/>
              </a:rPr>
              <a:t>which will be a mixture of regional sound and music.</a:t>
            </a:r>
          </a:p>
          <a:p>
            <a:pPr algn="just" rtl="0">
              <a:spcBef>
                <a:spcPts val="0"/>
              </a:spcBef>
              <a:spcAft>
                <a:spcPts val="800"/>
              </a:spcAft>
              <a:buFont typeface="Arial" panose="020B0604020202020204" pitchFamily="34" charset="0"/>
              <a:buChar char="•"/>
            </a:pPr>
            <a:endParaRPr lang="en-US" sz="1800" b="0" i="0" u="none" strike="noStrike" dirty="0">
              <a:solidFill>
                <a:schemeClr val="tx1"/>
              </a:solidFill>
              <a:effectLst/>
              <a:latin typeface="Times New Roman" panose="02020603050405020304" pitchFamily="18" charset="0"/>
              <a:cs typeface="Times New Roman" panose="02020603050405020304" pitchFamily="18" charset="0"/>
            </a:endParaRPr>
          </a:p>
          <a:p>
            <a:pPr algn="just" rtl="0">
              <a:spcBef>
                <a:spcPts val="0"/>
              </a:spcBef>
              <a:spcAft>
                <a:spcPts val="800"/>
              </a:spcAft>
              <a:buFont typeface="Arial" panose="020B0604020202020204" pitchFamily="34" charset="0"/>
              <a:buChar char="•"/>
            </a:pPr>
            <a:r>
              <a:rPr lang="en-US" sz="1800" b="0" i="0" u="none" strike="noStrike" dirty="0">
                <a:solidFill>
                  <a:schemeClr val="tx1"/>
                </a:solidFill>
                <a:effectLst/>
                <a:latin typeface="Times New Roman" panose="02020603050405020304" pitchFamily="18" charset="0"/>
                <a:cs typeface="Times New Roman" panose="02020603050405020304" pitchFamily="18" charset="0"/>
              </a:rPr>
              <a:t>Every human being holds history with them through their actions over time. This history must be recorded orally, textually, audibly (written), and now in cinema format, as new digital technology has made it probable so that it can be contemplated globally through the most recent outlets.</a:t>
            </a:r>
            <a:endParaRPr lang="en-IN" sz="1800" dirty="0">
              <a:solidFill>
                <a:schemeClr val="tx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8AF752BD-57B5-491B-B1B8-121866515187}"/>
              </a:ext>
            </a:extLst>
          </p:cNvPr>
          <p:cNvSpPr/>
          <p:nvPr/>
        </p:nvSpPr>
        <p:spPr>
          <a:xfrm rot="16200000">
            <a:off x="10750062" y="-111838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09D12F02-140B-4273-81A6-BF0DFB871398}"/>
              </a:ext>
            </a:extLst>
          </p:cNvPr>
          <p:cNvSpPr/>
          <p:nvPr/>
        </p:nvSpPr>
        <p:spPr>
          <a:xfrm>
            <a:off x="0"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370961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52AF2941-15B8-4C0A-9BAE-6FE586B22FCF}"/>
              </a:ext>
            </a:extLst>
          </p:cNvPr>
          <p:cNvPicPr>
            <a:picLocks noChangeAspect="1"/>
          </p:cNvPicPr>
          <p:nvPr/>
        </p:nvPicPr>
        <p:blipFill>
          <a:blip r:embed="rId2">
            <a:alphaModFix amt="30000"/>
          </a:blip>
          <a:srcRect t="15150" b="15150"/>
          <a:stretch>
            <a:fillRect/>
          </a:stretch>
        </p:blipFill>
        <p:spPr>
          <a:xfrm>
            <a:off x="-1487157" y="-301451"/>
            <a:ext cx="18288000" cy="10287000"/>
          </a:xfrm>
          <a:prstGeom prst="rect">
            <a:avLst/>
          </a:prstGeom>
        </p:spPr>
      </p:pic>
      <p:sp>
        <p:nvSpPr>
          <p:cNvPr id="2" name="Title 1">
            <a:extLst>
              <a:ext uri="{FF2B5EF4-FFF2-40B4-BE49-F238E27FC236}">
                <a16:creationId xmlns:a16="http://schemas.microsoft.com/office/drawing/2014/main" id="{B7519218-4A2F-4EA4-A814-49DEF2FA50EC}"/>
              </a:ext>
            </a:extLst>
          </p:cNvPr>
          <p:cNvSpPr>
            <a:spLocks noGrp="1"/>
          </p:cNvSpPr>
          <p:nvPr>
            <p:ph type="title"/>
          </p:nvPr>
        </p:nvSpPr>
        <p:spPr/>
        <p:txBody>
          <a:bodyPr/>
          <a:lstStyle/>
          <a:p>
            <a:r>
              <a:rPr lang="en-US"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Vision</a:t>
            </a:r>
          </a:p>
        </p:txBody>
      </p:sp>
      <p:sp>
        <p:nvSpPr>
          <p:cNvPr id="3" name="Content Placeholder 2">
            <a:extLst>
              <a:ext uri="{FF2B5EF4-FFF2-40B4-BE49-F238E27FC236}">
                <a16:creationId xmlns:a16="http://schemas.microsoft.com/office/drawing/2014/main" id="{2DF59704-CFEC-4FC8-82BD-890DBCB321B5}"/>
              </a:ext>
            </a:extLst>
          </p:cNvPr>
          <p:cNvSpPr>
            <a:spLocks noGrp="1"/>
          </p:cNvSpPr>
          <p:nvPr>
            <p:ph idx="1"/>
          </p:nvPr>
        </p:nvSpPr>
        <p:spPr>
          <a:xfrm>
            <a:off x="1097280" y="1845734"/>
            <a:ext cx="10058400" cy="1208965"/>
          </a:xfrm>
        </p:spPr>
        <p:txBody>
          <a:bodyPr>
            <a:normAutofit/>
          </a:bodyPr>
          <a:lstStyle/>
          <a:p>
            <a:pPr algn="just">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To highlight and preserve the rich cultural heritage of Kutch. </a:t>
            </a:r>
          </a:p>
          <a:p>
            <a:pPr algn="just">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To collate the Oral History of Kutch which shall help us to inculcate the past history accompanied with experience. </a:t>
            </a:r>
          </a:p>
          <a:p>
            <a:pPr algn="just">
              <a:buFont typeface="Courier New" panose="02070309020205020404" pitchFamily="49" charset="0"/>
              <a:buChar char="o"/>
            </a:pPr>
            <a:endParaRPr lang="en-US" sz="1800" dirty="0">
              <a:latin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0393BF80-002F-4ABA-9793-90CA042CE4BC}"/>
              </a:ext>
            </a:extLst>
          </p:cNvPr>
          <p:cNvSpPr txBox="1">
            <a:spLocks/>
          </p:cNvSpPr>
          <p:nvPr/>
        </p:nvSpPr>
        <p:spPr>
          <a:xfrm>
            <a:off x="986414" y="4047998"/>
            <a:ext cx="10058400" cy="222217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To create unique and user-friendly database on Kutch (Subjective &amp; Objective).</a:t>
            </a:r>
          </a:p>
          <a:p>
            <a:pPr>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To create Digital Archive (Documents, Photographs, Sound and Music) of Kutch.</a:t>
            </a:r>
          </a:p>
          <a:p>
            <a:pPr>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To collect and visually present information about Kutch's history. </a:t>
            </a:r>
          </a:p>
          <a:p>
            <a:pPr>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To collect and preserve Oral histories of the Kutch community, tribes, culture, food, religion, people, etc. </a:t>
            </a:r>
          </a:p>
          <a:p>
            <a:pPr>
              <a:buFont typeface="Courier New" panose="02070309020205020404" pitchFamily="49" charset="0"/>
              <a:buChar char="o"/>
            </a:pPr>
            <a:r>
              <a:rPr lang="en-US" sz="1800" dirty="0">
                <a:latin typeface="Times New Roman" panose="02020603050405020304" pitchFamily="18" charset="0"/>
                <a:cs typeface="Times New Roman" panose="02020603050405020304" pitchFamily="18" charset="0"/>
              </a:rPr>
              <a:t>We accomplish this by conducting interviews, making oral history audio recordings and transcripts available to the public, creating and promoting videos and podcasts.</a:t>
            </a:r>
          </a:p>
        </p:txBody>
      </p:sp>
      <p:sp>
        <p:nvSpPr>
          <p:cNvPr id="11" name="Title 1">
            <a:extLst>
              <a:ext uri="{FF2B5EF4-FFF2-40B4-BE49-F238E27FC236}">
                <a16:creationId xmlns:a16="http://schemas.microsoft.com/office/drawing/2014/main" id="{D4E4356C-27A2-4D7C-8C8E-97D1F01F5939}"/>
              </a:ext>
            </a:extLst>
          </p:cNvPr>
          <p:cNvSpPr txBox="1">
            <a:spLocks/>
          </p:cNvSpPr>
          <p:nvPr/>
        </p:nvSpPr>
        <p:spPr>
          <a:xfrm>
            <a:off x="1058091" y="3188659"/>
            <a:ext cx="10058400" cy="725378"/>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Mission</a:t>
            </a:r>
          </a:p>
        </p:txBody>
      </p:sp>
      <p:cxnSp>
        <p:nvCxnSpPr>
          <p:cNvPr id="12" name="Straight Connector 11">
            <a:extLst>
              <a:ext uri="{FF2B5EF4-FFF2-40B4-BE49-F238E27FC236}">
                <a16:creationId xmlns:a16="http://schemas.microsoft.com/office/drawing/2014/main" id="{11AAAC65-46CD-4715-B967-7AC1A3E1ADD5}"/>
              </a:ext>
            </a:extLst>
          </p:cNvPr>
          <p:cNvCxnSpPr/>
          <p:nvPr/>
        </p:nvCxnSpPr>
        <p:spPr>
          <a:xfrm>
            <a:off x="1105988" y="3859794"/>
            <a:ext cx="9980023"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43211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C2599C-544E-416E-9068-C2450B0303F8}"/>
              </a:ext>
            </a:extLst>
          </p:cNvPr>
          <p:cNvSpPr txBox="1"/>
          <p:nvPr/>
        </p:nvSpPr>
        <p:spPr>
          <a:xfrm>
            <a:off x="7584838" y="2618612"/>
            <a:ext cx="1869423" cy="461665"/>
          </a:xfrm>
          <a:prstGeom prst="rect">
            <a:avLst/>
          </a:prstGeom>
          <a:noFill/>
        </p:spPr>
        <p:txBody>
          <a:bodyPr wrap="none" rtlCol="0">
            <a:spAutoFit/>
          </a:bodyPr>
          <a:lstStyle/>
          <a:p>
            <a:r>
              <a:rPr lang="en-IN" sz="2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ROAD MAP</a:t>
            </a:r>
          </a:p>
        </p:txBody>
      </p:sp>
      <p:pic>
        <p:nvPicPr>
          <p:cNvPr id="2050" name="Picture 2" descr="A Product Marketing Roadmap and Its Value to Sales | Proficientz">
            <a:extLst>
              <a:ext uri="{FF2B5EF4-FFF2-40B4-BE49-F238E27FC236}">
                <a16:creationId xmlns:a16="http://schemas.microsoft.com/office/drawing/2014/main" id="{EA8A6FF5-6206-4D46-99C5-38AB03B4457A}"/>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313439">
            <a:off x="-1402525" y="250245"/>
            <a:ext cx="8627916" cy="551941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72FF5F6-A245-419E-90C6-6B55840CFBCA}"/>
              </a:ext>
            </a:extLst>
          </p:cNvPr>
          <p:cNvSpPr txBox="1"/>
          <p:nvPr/>
        </p:nvSpPr>
        <p:spPr>
          <a:xfrm>
            <a:off x="6619638" y="3410155"/>
            <a:ext cx="4582397" cy="2931572"/>
          </a:xfrm>
          <a:prstGeom prst="rect">
            <a:avLst/>
          </a:prstGeom>
          <a:noFill/>
        </p:spPr>
        <p:txBody>
          <a:bodyPr wrap="square">
            <a:spAutoFit/>
          </a:bodyPr>
          <a:lstStyle/>
          <a:p>
            <a:pPr marL="342900" lvl="0" indent="-342900" algn="just">
              <a:lnSpc>
                <a:spcPct val="107000"/>
              </a:lnSpc>
              <a:spcAft>
                <a:spcPts val="800"/>
              </a:spcAft>
              <a:buFont typeface="+mj-lt"/>
              <a:buAutoNum type="arabi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Creating the </a:t>
            </a:r>
            <a:r>
              <a:rPr lang="en-IN" sz="18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Database</a:t>
            </a: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on Kutch with various permutations and combinations.</a:t>
            </a:r>
          </a:p>
          <a:p>
            <a:pPr marL="342900" lvl="0" indent="-342900" algn="just">
              <a:lnSpc>
                <a:spcPct val="107000"/>
              </a:lnSpc>
              <a:spcAft>
                <a:spcPts val="800"/>
              </a:spcAft>
              <a:buFont typeface="+mj-lt"/>
              <a:buAutoNum type="arabicParenBoth"/>
            </a:pPr>
            <a:endPar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rPr>
              <a:t>Creation of </a:t>
            </a:r>
            <a:r>
              <a:rPr lang="en-IN" sz="18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rPr>
              <a:t>Digital Archive </a:t>
            </a: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rPr>
              <a:t>on Kutch.</a:t>
            </a:r>
          </a:p>
          <a:p>
            <a:pPr marL="342900" lvl="0" indent="-342900" algn="just">
              <a:lnSpc>
                <a:spcPct val="107000"/>
              </a:lnSpc>
              <a:spcAft>
                <a:spcPts val="800"/>
              </a:spcAft>
              <a:buFont typeface="+mj-lt"/>
              <a:buAutoNum type="arabicParenBoth"/>
            </a:pPr>
            <a:endPar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Recording of </a:t>
            </a:r>
            <a:r>
              <a:rPr lang="en-IN" sz="18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Oral History </a:t>
            </a: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on Kutch (bilingual)</a:t>
            </a:r>
            <a:endParaRPr lang="en-IN" sz="18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en-IN" sz="16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0486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604EF4-11E4-475C-88C4-4E344FEB90D4}"/>
              </a:ext>
            </a:extLst>
          </p:cNvPr>
          <p:cNvSpPr txBox="1"/>
          <p:nvPr/>
        </p:nvSpPr>
        <p:spPr>
          <a:xfrm>
            <a:off x="1969477" y="1318710"/>
            <a:ext cx="7174523" cy="4215257"/>
          </a:xfrm>
          <a:prstGeom prst="rect">
            <a:avLst/>
          </a:prstGeom>
          <a:noFill/>
        </p:spPr>
        <p:txBody>
          <a:bodyPr wrap="square">
            <a:spAutoFit/>
          </a:bodyPr>
          <a:lstStyle/>
          <a:p>
            <a:pPr marL="342900" lvl="0" indent="-342900" algn="just">
              <a:lnSpc>
                <a:spcPct val="107000"/>
              </a:lnSpc>
              <a:spcAft>
                <a:spcPts val="800"/>
              </a:spcAft>
              <a:buFont typeface="+mj-lt"/>
              <a:buAutoNum type="arabicParenBoth"/>
            </a:pPr>
            <a:r>
              <a:rPr lang="en-IN" sz="2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Create Database on Kutch with various  permutations and combinations</a:t>
            </a:r>
          </a:p>
          <a:p>
            <a:pPr lvl="0" algn="just">
              <a:lnSpc>
                <a:spcPct val="107000"/>
              </a:lnSpc>
              <a:spcAft>
                <a:spcPts val="800"/>
              </a:spcAft>
            </a:pP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Data base of </a:t>
            </a: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Villages in Kutch.</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Detailed list of e</a:t>
            </a: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vents, earthquakes, draughts or any other such eventualities occurred in Kutch.</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Statements </a:t>
            </a:r>
            <a:r>
              <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of </a:t>
            </a: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Individuals</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List of Communities</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Methodology</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Creating user friendly database, with classification (subjective, objective, place and DATES), with help of indigenous software</a:t>
            </a:r>
            <a:r>
              <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and technology.</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reeform: Shape 1">
            <a:extLst>
              <a:ext uri="{FF2B5EF4-FFF2-40B4-BE49-F238E27FC236}">
                <a16:creationId xmlns:a16="http://schemas.microsoft.com/office/drawing/2014/main" id="{1DE63A2A-9CDC-4258-BAA8-46D8EB6025C5}"/>
              </a:ext>
            </a:extLst>
          </p:cNvPr>
          <p:cNvSpPr/>
          <p:nvPr/>
        </p:nvSpPr>
        <p:spPr>
          <a:xfrm>
            <a:off x="0" y="-14068"/>
            <a:ext cx="12033043" cy="6668086"/>
          </a:xfrm>
          <a:custGeom>
            <a:avLst/>
            <a:gdLst>
              <a:gd name="connsiteX0" fmla="*/ 0 w 12033043"/>
              <a:gd name="connsiteY0" fmla="*/ 14068 h 6288449"/>
              <a:gd name="connsiteX1" fmla="*/ 281354 w 12033043"/>
              <a:gd name="connsiteY1" fmla="*/ 1083213 h 6288449"/>
              <a:gd name="connsiteX2" fmla="*/ 675249 w 12033043"/>
              <a:gd name="connsiteY2" fmla="*/ 1856936 h 6288449"/>
              <a:gd name="connsiteX3" fmla="*/ 1406769 w 12033043"/>
              <a:gd name="connsiteY3" fmla="*/ 1716259 h 6288449"/>
              <a:gd name="connsiteX4" fmla="*/ 1828800 w 12033043"/>
              <a:gd name="connsiteY4" fmla="*/ 1252025 h 6288449"/>
              <a:gd name="connsiteX5" fmla="*/ 2799471 w 12033043"/>
              <a:gd name="connsiteY5" fmla="*/ 1083213 h 6288449"/>
              <a:gd name="connsiteX6" fmla="*/ 2222695 w 12033043"/>
              <a:gd name="connsiteY6" fmla="*/ 2321170 h 6288449"/>
              <a:gd name="connsiteX7" fmla="*/ 1139483 w 12033043"/>
              <a:gd name="connsiteY7" fmla="*/ 3362179 h 6288449"/>
              <a:gd name="connsiteX8" fmla="*/ 436098 w 12033043"/>
              <a:gd name="connsiteY8" fmla="*/ 5289453 h 6288449"/>
              <a:gd name="connsiteX9" fmla="*/ 1026942 w 12033043"/>
              <a:gd name="connsiteY9" fmla="*/ 5556739 h 6288449"/>
              <a:gd name="connsiteX10" fmla="*/ 1744394 w 12033043"/>
              <a:gd name="connsiteY10" fmla="*/ 4853354 h 6288449"/>
              <a:gd name="connsiteX11" fmla="*/ 2700997 w 12033043"/>
              <a:gd name="connsiteY11" fmla="*/ 5739619 h 6288449"/>
              <a:gd name="connsiteX12" fmla="*/ 4557932 w 12033043"/>
              <a:gd name="connsiteY12" fmla="*/ 6288259 h 6288449"/>
              <a:gd name="connsiteX13" fmla="*/ 7765366 w 12033043"/>
              <a:gd name="connsiteY13" fmla="*/ 5795890 h 6288449"/>
              <a:gd name="connsiteX14" fmla="*/ 10396025 w 12033043"/>
              <a:gd name="connsiteY14" fmla="*/ 5317588 h 6288449"/>
              <a:gd name="connsiteX15" fmla="*/ 11493305 w 12033043"/>
              <a:gd name="connsiteY15" fmla="*/ 5725551 h 6288449"/>
              <a:gd name="connsiteX16" fmla="*/ 12013809 w 12033043"/>
              <a:gd name="connsiteY16" fmla="*/ 5359791 h 6288449"/>
              <a:gd name="connsiteX17" fmla="*/ 11788726 w 12033043"/>
              <a:gd name="connsiteY17" fmla="*/ 4543865 h 6288449"/>
              <a:gd name="connsiteX18" fmla="*/ 10578905 w 12033043"/>
              <a:gd name="connsiteY18" fmla="*/ 3854548 h 6288449"/>
              <a:gd name="connsiteX19" fmla="*/ 10353822 w 12033043"/>
              <a:gd name="connsiteY19" fmla="*/ 3319976 h 6288449"/>
              <a:gd name="connsiteX20" fmla="*/ 10761785 w 12033043"/>
              <a:gd name="connsiteY20" fmla="*/ 2700997 h 6288449"/>
              <a:gd name="connsiteX21" fmla="*/ 11254154 w 12033043"/>
              <a:gd name="connsiteY21" fmla="*/ 2785403 h 6288449"/>
              <a:gd name="connsiteX22" fmla="*/ 11507372 w 12033043"/>
              <a:gd name="connsiteY22" fmla="*/ 3165231 h 6288449"/>
              <a:gd name="connsiteX23" fmla="*/ 11901268 w 12033043"/>
              <a:gd name="connsiteY23" fmla="*/ 3179299 h 6288449"/>
              <a:gd name="connsiteX24" fmla="*/ 11971606 w 12033043"/>
              <a:gd name="connsiteY24" fmla="*/ 2489982 h 6288449"/>
              <a:gd name="connsiteX25" fmla="*/ 11437034 w 12033043"/>
              <a:gd name="connsiteY25" fmla="*/ 1927274 h 6288449"/>
              <a:gd name="connsiteX26" fmla="*/ 10100603 w 12033043"/>
              <a:gd name="connsiteY26" fmla="*/ 1350499 h 6288449"/>
              <a:gd name="connsiteX27" fmla="*/ 8637563 w 12033043"/>
              <a:gd name="connsiteY27" fmla="*/ 970671 h 6288449"/>
              <a:gd name="connsiteX28" fmla="*/ 8637563 w 12033043"/>
              <a:gd name="connsiteY28" fmla="*/ 604911 h 6288449"/>
              <a:gd name="connsiteX29" fmla="*/ 9383151 w 12033043"/>
              <a:gd name="connsiteY29" fmla="*/ 393896 h 6288449"/>
              <a:gd name="connsiteX30" fmla="*/ 9355015 w 12033043"/>
              <a:gd name="connsiteY30" fmla="*/ 126610 h 6288449"/>
              <a:gd name="connsiteX31" fmla="*/ 9214338 w 12033043"/>
              <a:gd name="connsiteY31" fmla="*/ 70339 h 6288449"/>
              <a:gd name="connsiteX32" fmla="*/ 7934178 w 12033043"/>
              <a:gd name="connsiteY32" fmla="*/ 365760 h 6288449"/>
              <a:gd name="connsiteX33" fmla="*/ 6499274 w 12033043"/>
              <a:gd name="connsiteY33" fmla="*/ 801859 h 6288449"/>
              <a:gd name="connsiteX34" fmla="*/ 5359791 w 12033043"/>
              <a:gd name="connsiteY34" fmla="*/ 520505 h 6288449"/>
              <a:gd name="connsiteX35" fmla="*/ 4332849 w 12033043"/>
              <a:gd name="connsiteY35" fmla="*/ 196948 h 6288449"/>
              <a:gd name="connsiteX36" fmla="*/ 3840480 w 12033043"/>
              <a:gd name="connsiteY36" fmla="*/ 506437 h 6288449"/>
              <a:gd name="connsiteX37" fmla="*/ 3376246 w 12033043"/>
              <a:gd name="connsiteY37" fmla="*/ 407963 h 6288449"/>
              <a:gd name="connsiteX38" fmla="*/ 3080825 w 12033043"/>
              <a:gd name="connsiteY38" fmla="*/ 182880 h 6288449"/>
              <a:gd name="connsiteX39" fmla="*/ 3066757 w 12033043"/>
              <a:gd name="connsiteY39" fmla="*/ 0 h 628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033043" h="6288449">
                <a:moveTo>
                  <a:pt x="0" y="14068"/>
                </a:moveTo>
                <a:cubicBezTo>
                  <a:pt x="84406" y="395068"/>
                  <a:pt x="168813" y="776068"/>
                  <a:pt x="281354" y="1083213"/>
                </a:cubicBezTo>
                <a:cubicBezTo>
                  <a:pt x="393895" y="1390358"/>
                  <a:pt x="487680" y="1751428"/>
                  <a:pt x="675249" y="1856936"/>
                </a:cubicBezTo>
                <a:cubicBezTo>
                  <a:pt x="862818" y="1962444"/>
                  <a:pt x="1214510" y="1817078"/>
                  <a:pt x="1406769" y="1716259"/>
                </a:cubicBezTo>
                <a:cubicBezTo>
                  <a:pt x="1599028" y="1615440"/>
                  <a:pt x="1596683" y="1357533"/>
                  <a:pt x="1828800" y="1252025"/>
                </a:cubicBezTo>
                <a:cubicBezTo>
                  <a:pt x="2060917" y="1146517"/>
                  <a:pt x="2733822" y="905022"/>
                  <a:pt x="2799471" y="1083213"/>
                </a:cubicBezTo>
                <a:cubicBezTo>
                  <a:pt x="2865120" y="1261404"/>
                  <a:pt x="2499360" y="1941342"/>
                  <a:pt x="2222695" y="2321170"/>
                </a:cubicBezTo>
                <a:cubicBezTo>
                  <a:pt x="1946030" y="2700998"/>
                  <a:pt x="1437249" y="2867465"/>
                  <a:pt x="1139483" y="3362179"/>
                </a:cubicBezTo>
                <a:cubicBezTo>
                  <a:pt x="841717" y="3856893"/>
                  <a:pt x="454855" y="4923693"/>
                  <a:pt x="436098" y="5289453"/>
                </a:cubicBezTo>
                <a:cubicBezTo>
                  <a:pt x="417341" y="5655213"/>
                  <a:pt x="808893" y="5629422"/>
                  <a:pt x="1026942" y="5556739"/>
                </a:cubicBezTo>
                <a:cubicBezTo>
                  <a:pt x="1244991" y="5484056"/>
                  <a:pt x="1465385" y="4822874"/>
                  <a:pt x="1744394" y="4853354"/>
                </a:cubicBezTo>
                <a:cubicBezTo>
                  <a:pt x="2023403" y="4883834"/>
                  <a:pt x="2232074" y="5500468"/>
                  <a:pt x="2700997" y="5739619"/>
                </a:cubicBezTo>
                <a:cubicBezTo>
                  <a:pt x="3169920" y="5978770"/>
                  <a:pt x="3713871" y="6278881"/>
                  <a:pt x="4557932" y="6288259"/>
                </a:cubicBezTo>
                <a:cubicBezTo>
                  <a:pt x="5401993" y="6297637"/>
                  <a:pt x="6792351" y="5957669"/>
                  <a:pt x="7765366" y="5795890"/>
                </a:cubicBezTo>
                <a:cubicBezTo>
                  <a:pt x="8738382" y="5634112"/>
                  <a:pt x="9774702" y="5329311"/>
                  <a:pt x="10396025" y="5317588"/>
                </a:cubicBezTo>
                <a:cubicBezTo>
                  <a:pt x="11017348" y="5305865"/>
                  <a:pt x="11223674" y="5718517"/>
                  <a:pt x="11493305" y="5725551"/>
                </a:cubicBezTo>
                <a:cubicBezTo>
                  <a:pt x="11762936" y="5732585"/>
                  <a:pt x="11964572" y="5556739"/>
                  <a:pt x="12013809" y="5359791"/>
                </a:cubicBezTo>
                <a:cubicBezTo>
                  <a:pt x="12063046" y="5162843"/>
                  <a:pt x="12027877" y="4794739"/>
                  <a:pt x="11788726" y="4543865"/>
                </a:cubicBezTo>
                <a:cubicBezTo>
                  <a:pt x="11549575" y="4292991"/>
                  <a:pt x="10818056" y="4058530"/>
                  <a:pt x="10578905" y="3854548"/>
                </a:cubicBezTo>
                <a:cubicBezTo>
                  <a:pt x="10339754" y="3650567"/>
                  <a:pt x="10323342" y="3512235"/>
                  <a:pt x="10353822" y="3319976"/>
                </a:cubicBezTo>
                <a:cubicBezTo>
                  <a:pt x="10384302" y="3127718"/>
                  <a:pt x="10611730" y="2790092"/>
                  <a:pt x="10761785" y="2700997"/>
                </a:cubicBezTo>
                <a:cubicBezTo>
                  <a:pt x="10911840" y="2611902"/>
                  <a:pt x="11129890" y="2708031"/>
                  <a:pt x="11254154" y="2785403"/>
                </a:cubicBezTo>
                <a:cubicBezTo>
                  <a:pt x="11378418" y="2862775"/>
                  <a:pt x="11399520" y="3099582"/>
                  <a:pt x="11507372" y="3165231"/>
                </a:cubicBezTo>
                <a:cubicBezTo>
                  <a:pt x="11615224" y="3230880"/>
                  <a:pt x="11823896" y="3291841"/>
                  <a:pt x="11901268" y="3179299"/>
                </a:cubicBezTo>
                <a:cubicBezTo>
                  <a:pt x="11978640" y="3066758"/>
                  <a:pt x="12048978" y="2698653"/>
                  <a:pt x="11971606" y="2489982"/>
                </a:cubicBezTo>
                <a:cubicBezTo>
                  <a:pt x="11894234" y="2281311"/>
                  <a:pt x="11748868" y="2117188"/>
                  <a:pt x="11437034" y="1927274"/>
                </a:cubicBezTo>
                <a:cubicBezTo>
                  <a:pt x="11125200" y="1737360"/>
                  <a:pt x="10567181" y="1509933"/>
                  <a:pt x="10100603" y="1350499"/>
                </a:cubicBezTo>
                <a:cubicBezTo>
                  <a:pt x="9634025" y="1191065"/>
                  <a:pt x="8881403" y="1094936"/>
                  <a:pt x="8637563" y="970671"/>
                </a:cubicBezTo>
                <a:cubicBezTo>
                  <a:pt x="8393723" y="846406"/>
                  <a:pt x="8513298" y="701040"/>
                  <a:pt x="8637563" y="604911"/>
                </a:cubicBezTo>
                <a:cubicBezTo>
                  <a:pt x="8761828" y="508782"/>
                  <a:pt x="9263576" y="473613"/>
                  <a:pt x="9383151" y="393896"/>
                </a:cubicBezTo>
                <a:cubicBezTo>
                  <a:pt x="9502726" y="314179"/>
                  <a:pt x="9383150" y="180536"/>
                  <a:pt x="9355015" y="126610"/>
                </a:cubicBezTo>
                <a:cubicBezTo>
                  <a:pt x="9326880" y="72684"/>
                  <a:pt x="9451144" y="30481"/>
                  <a:pt x="9214338" y="70339"/>
                </a:cubicBezTo>
                <a:cubicBezTo>
                  <a:pt x="8977532" y="110197"/>
                  <a:pt x="8386689" y="243840"/>
                  <a:pt x="7934178" y="365760"/>
                </a:cubicBezTo>
                <a:cubicBezTo>
                  <a:pt x="7481667" y="487680"/>
                  <a:pt x="6928338" y="776068"/>
                  <a:pt x="6499274" y="801859"/>
                </a:cubicBezTo>
                <a:cubicBezTo>
                  <a:pt x="6070210" y="827650"/>
                  <a:pt x="5720862" y="621324"/>
                  <a:pt x="5359791" y="520505"/>
                </a:cubicBezTo>
                <a:cubicBezTo>
                  <a:pt x="4998720" y="419687"/>
                  <a:pt x="4586067" y="199293"/>
                  <a:pt x="4332849" y="196948"/>
                </a:cubicBezTo>
                <a:cubicBezTo>
                  <a:pt x="4079631" y="194603"/>
                  <a:pt x="3999914" y="471268"/>
                  <a:pt x="3840480" y="506437"/>
                </a:cubicBezTo>
                <a:cubicBezTo>
                  <a:pt x="3681046" y="541606"/>
                  <a:pt x="3502855" y="461889"/>
                  <a:pt x="3376246" y="407963"/>
                </a:cubicBezTo>
                <a:cubicBezTo>
                  <a:pt x="3249637" y="354037"/>
                  <a:pt x="3132407" y="250874"/>
                  <a:pt x="3080825" y="182880"/>
                </a:cubicBezTo>
                <a:cubicBezTo>
                  <a:pt x="3029244" y="114886"/>
                  <a:pt x="3048000" y="57443"/>
                  <a:pt x="3066757" y="0"/>
                </a:cubicBezTo>
              </a:path>
            </a:pathLst>
          </a:custGeom>
          <a:noFill/>
          <a:ln w="38100">
            <a:solidFill>
              <a:schemeClr val="accent6">
                <a:lumMod val="40000"/>
                <a:lumOff val="6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647700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8035F6-35A2-4B8C-A534-0C0ED3B28D35}"/>
              </a:ext>
            </a:extLst>
          </p:cNvPr>
          <p:cNvSpPr txBox="1"/>
          <p:nvPr/>
        </p:nvSpPr>
        <p:spPr>
          <a:xfrm>
            <a:off x="2267354" y="155412"/>
            <a:ext cx="7309265" cy="6168227"/>
          </a:xfrm>
          <a:prstGeom prst="rect">
            <a:avLst/>
          </a:prstGeom>
          <a:noFill/>
        </p:spPr>
        <p:txBody>
          <a:bodyPr wrap="square">
            <a:spAutoFit/>
          </a:bodyPr>
          <a:lstStyle/>
          <a:p>
            <a:pPr marL="342900" lvl="0" indent="-342900" algn="just">
              <a:lnSpc>
                <a:spcPct val="107000"/>
              </a:lnSpc>
              <a:spcAft>
                <a:spcPts val="800"/>
              </a:spcAft>
              <a:buAutoNum type="arabicParenBoth" startAt="2"/>
            </a:pPr>
            <a:r>
              <a:rPr lang="en-IN" sz="2400"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Creation of Digital Archive on Kutch</a:t>
            </a:r>
          </a:p>
          <a:p>
            <a:pPr marL="285750" lvl="0" indent="-285750" algn="just">
              <a:lnSpc>
                <a:spcPct val="107000"/>
              </a:lnSpc>
              <a:spcAft>
                <a:spcPts val="800"/>
              </a:spcAft>
              <a:buFont typeface="Arial" panose="020B0604020202020204" pitchFamily="34" charset="0"/>
              <a:buChar char="•"/>
            </a:pPr>
            <a:endParaRPr lang="en-IN" sz="11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Listing of Books, magazines, Journals, Research papers etc.</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Collection of Photographs of events and personality. </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Digitisation of Photographs, Books, with annotated index</a:t>
            </a:r>
            <a:r>
              <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1800" dirty="0">
                <a:ln w="0"/>
                <a:effectLst>
                  <a:outerShdw blurRad="38100" dist="19050" dir="2700000" algn="tl" rotWithShape="0">
                    <a:schemeClr val="dk1">
                      <a:alpha val="40000"/>
                    </a:schemeClr>
                  </a:outerShdw>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Transliteration of books (partly done by VRTI)</a:t>
            </a:r>
            <a:endParaRPr lang="en-IN" sz="1600" dirty="0">
              <a:ln w="0"/>
              <a:effectLst>
                <a:outerShdw blurRad="38100" dist="19050" dir="2700000" algn="tl" rotWithShape="0">
                  <a:schemeClr val="dk1">
                    <a:alpha val="40000"/>
                  </a:schemeClr>
                </a:outerShdw>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07000"/>
              </a:lnSpc>
              <a:spcAft>
                <a:spcPts val="800"/>
              </a:spcAft>
            </a:pPr>
            <a:endParaRPr lang="en-IN" sz="14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q"/>
            </a:pPr>
            <a:r>
              <a:rPr lang="en-IN" sz="18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Methodology</a:t>
            </a:r>
            <a:endParaRPr lang="en-IN" sz="1600" b="1"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Referring libraries, Museums, </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Both"/>
            </a:pPr>
            <a:r>
              <a:rPr lang="en-IN" sz="1800" dirty="0">
                <a:ln w="0"/>
                <a:effectLst>
                  <a:outerShdw blurRad="38100" dist="19050" dir="2700000" algn="tl" rotWithShape="0">
                    <a:schemeClr val="dk1">
                      <a:alpha val="40000"/>
                    </a:schemeClr>
                  </a:outerShdw>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Collectors  (personal library)</a:t>
            </a:r>
            <a:endParaRPr lang="en-IN" sz="1600" dirty="0">
              <a:ln w="0"/>
              <a:effectLst>
                <a:outerShdw blurRad="38100" dist="19050" dir="2700000" algn="tl" rotWithShape="0">
                  <a:schemeClr val="dk1">
                    <a:alpha val="40000"/>
                  </a:schemeClr>
                </a:outerShdw>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Universities (Dissertations).</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Individuals (Personal Collections).</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Both"/>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Newspapers Archives and clipping centres</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685800" algn="just">
              <a:lnSpc>
                <a:spcPct val="107000"/>
              </a:lnSpc>
              <a:spcAft>
                <a:spcPts val="800"/>
              </a:spcAft>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Listing, Scanning, Restoration, indexing, (annotated Index), linking with database</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685800" algn="just">
              <a:lnSpc>
                <a:spcPct val="107000"/>
              </a:lnSpc>
              <a:spcAft>
                <a:spcPts val="800"/>
              </a:spcAft>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Classified storage, with locations and preservation of original material</a:t>
            </a:r>
            <a:endParaRPr lang="en-IN" sz="16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Freeform: Shape 1">
            <a:extLst>
              <a:ext uri="{FF2B5EF4-FFF2-40B4-BE49-F238E27FC236}">
                <a16:creationId xmlns:a16="http://schemas.microsoft.com/office/drawing/2014/main" id="{D9B26F94-455A-494F-9D8F-A739F6949079}"/>
              </a:ext>
            </a:extLst>
          </p:cNvPr>
          <p:cNvSpPr/>
          <p:nvPr/>
        </p:nvSpPr>
        <p:spPr>
          <a:xfrm>
            <a:off x="-14068" y="-14068"/>
            <a:ext cx="2179535" cy="6865034"/>
          </a:xfrm>
          <a:custGeom>
            <a:avLst/>
            <a:gdLst>
              <a:gd name="connsiteX0" fmla="*/ 0 w 2179535"/>
              <a:gd name="connsiteY0" fmla="*/ 0 h 6865034"/>
              <a:gd name="connsiteX1" fmla="*/ 1392702 w 2179535"/>
              <a:gd name="connsiteY1" fmla="*/ 886265 h 6865034"/>
              <a:gd name="connsiteX2" fmla="*/ 1688123 w 2179535"/>
              <a:gd name="connsiteY2" fmla="*/ 1885071 h 6865034"/>
              <a:gd name="connsiteX3" fmla="*/ 1350499 w 2179535"/>
              <a:gd name="connsiteY3" fmla="*/ 2785403 h 6865034"/>
              <a:gd name="connsiteX4" fmla="*/ 956603 w 2179535"/>
              <a:gd name="connsiteY4" fmla="*/ 3348111 h 6865034"/>
              <a:gd name="connsiteX5" fmla="*/ 618979 w 2179535"/>
              <a:gd name="connsiteY5" fmla="*/ 2841674 h 6865034"/>
              <a:gd name="connsiteX6" fmla="*/ 478302 w 2179535"/>
              <a:gd name="connsiteY6" fmla="*/ 4375053 h 6865034"/>
              <a:gd name="connsiteX7" fmla="*/ 1378634 w 2179535"/>
              <a:gd name="connsiteY7" fmla="*/ 4867422 h 6865034"/>
              <a:gd name="connsiteX8" fmla="*/ 2124222 w 2179535"/>
              <a:gd name="connsiteY8" fmla="*/ 5852160 h 6865034"/>
              <a:gd name="connsiteX9" fmla="*/ 2053883 w 2179535"/>
              <a:gd name="connsiteY9" fmla="*/ 6260123 h 6865034"/>
              <a:gd name="connsiteX10" fmla="*/ 1491176 w 2179535"/>
              <a:gd name="connsiteY10" fmla="*/ 6386733 h 6865034"/>
              <a:gd name="connsiteX11" fmla="*/ 858130 w 2179535"/>
              <a:gd name="connsiteY11" fmla="*/ 6246056 h 6865034"/>
              <a:gd name="connsiteX12" fmla="*/ 267286 w 2179535"/>
              <a:gd name="connsiteY12" fmla="*/ 6457071 h 6865034"/>
              <a:gd name="connsiteX13" fmla="*/ 28136 w 2179535"/>
              <a:gd name="connsiteY13" fmla="*/ 6865034 h 686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9535" h="6865034">
                <a:moveTo>
                  <a:pt x="0" y="0"/>
                </a:moveTo>
                <a:cubicBezTo>
                  <a:pt x="555674" y="286043"/>
                  <a:pt x="1111348" y="572086"/>
                  <a:pt x="1392702" y="886265"/>
                </a:cubicBezTo>
                <a:cubicBezTo>
                  <a:pt x="1674056" y="1200444"/>
                  <a:pt x="1695157" y="1568548"/>
                  <a:pt x="1688123" y="1885071"/>
                </a:cubicBezTo>
                <a:cubicBezTo>
                  <a:pt x="1681089" y="2201594"/>
                  <a:pt x="1472419" y="2541563"/>
                  <a:pt x="1350499" y="2785403"/>
                </a:cubicBezTo>
                <a:cubicBezTo>
                  <a:pt x="1228579" y="3029243"/>
                  <a:pt x="1078523" y="3338733"/>
                  <a:pt x="956603" y="3348111"/>
                </a:cubicBezTo>
                <a:cubicBezTo>
                  <a:pt x="834683" y="3357490"/>
                  <a:pt x="698696" y="2670517"/>
                  <a:pt x="618979" y="2841674"/>
                </a:cubicBezTo>
                <a:cubicBezTo>
                  <a:pt x="539262" y="3012831"/>
                  <a:pt x="351693" y="4037428"/>
                  <a:pt x="478302" y="4375053"/>
                </a:cubicBezTo>
                <a:cubicBezTo>
                  <a:pt x="604911" y="4712678"/>
                  <a:pt x="1104314" y="4621237"/>
                  <a:pt x="1378634" y="4867422"/>
                </a:cubicBezTo>
                <a:cubicBezTo>
                  <a:pt x="1652954" y="5113607"/>
                  <a:pt x="2011680" y="5620043"/>
                  <a:pt x="2124222" y="5852160"/>
                </a:cubicBezTo>
                <a:cubicBezTo>
                  <a:pt x="2236764" y="6084277"/>
                  <a:pt x="2159391" y="6171028"/>
                  <a:pt x="2053883" y="6260123"/>
                </a:cubicBezTo>
                <a:cubicBezTo>
                  <a:pt x="1948375" y="6349218"/>
                  <a:pt x="1690468" y="6389077"/>
                  <a:pt x="1491176" y="6386733"/>
                </a:cubicBezTo>
                <a:cubicBezTo>
                  <a:pt x="1291884" y="6384389"/>
                  <a:pt x="1062112" y="6234333"/>
                  <a:pt x="858130" y="6246056"/>
                </a:cubicBezTo>
                <a:cubicBezTo>
                  <a:pt x="654148" y="6257779"/>
                  <a:pt x="405618" y="6353908"/>
                  <a:pt x="267286" y="6457071"/>
                </a:cubicBezTo>
                <a:cubicBezTo>
                  <a:pt x="128954" y="6560234"/>
                  <a:pt x="78545" y="6712634"/>
                  <a:pt x="28136" y="6865034"/>
                </a:cubicBezTo>
              </a:path>
            </a:pathLst>
          </a:custGeom>
          <a:noFill/>
          <a:ln w="38100">
            <a:solidFill>
              <a:schemeClr val="accent4">
                <a:lumMod val="40000"/>
                <a:lumOff val="6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Freeform: Shape 3">
            <a:extLst>
              <a:ext uri="{FF2B5EF4-FFF2-40B4-BE49-F238E27FC236}">
                <a16:creationId xmlns:a16="http://schemas.microsoft.com/office/drawing/2014/main" id="{113CCFAC-1E0B-4880-9046-880065E54DA5}"/>
              </a:ext>
            </a:extLst>
          </p:cNvPr>
          <p:cNvSpPr/>
          <p:nvPr/>
        </p:nvSpPr>
        <p:spPr>
          <a:xfrm>
            <a:off x="6928498" y="14068"/>
            <a:ext cx="5282259" cy="6861599"/>
          </a:xfrm>
          <a:custGeom>
            <a:avLst/>
            <a:gdLst>
              <a:gd name="connsiteX0" fmla="*/ 1694997 w 5282259"/>
              <a:gd name="connsiteY0" fmla="*/ 0 h 6861599"/>
              <a:gd name="connsiteX1" fmla="*/ 1287034 w 5282259"/>
              <a:gd name="connsiteY1" fmla="*/ 900332 h 6861599"/>
              <a:gd name="connsiteX2" fmla="*/ 1906013 w 5282259"/>
              <a:gd name="connsiteY2" fmla="*/ 1659987 h 6861599"/>
              <a:gd name="connsiteX3" fmla="*/ 2215502 w 5282259"/>
              <a:gd name="connsiteY3" fmla="*/ 2447778 h 6861599"/>
              <a:gd name="connsiteX4" fmla="*/ 1498050 w 5282259"/>
              <a:gd name="connsiteY4" fmla="*/ 3545058 h 6861599"/>
              <a:gd name="connsiteX5" fmla="*/ 217890 w 5282259"/>
              <a:gd name="connsiteY5" fmla="*/ 3390314 h 6861599"/>
              <a:gd name="connsiteX6" fmla="*/ 217890 w 5282259"/>
              <a:gd name="connsiteY6" fmla="*/ 4726744 h 6861599"/>
              <a:gd name="connsiteX7" fmla="*/ 2370247 w 5282259"/>
              <a:gd name="connsiteY7" fmla="*/ 4206240 h 6861599"/>
              <a:gd name="connsiteX8" fmla="*/ 3214308 w 5282259"/>
              <a:gd name="connsiteY8" fmla="*/ 2897944 h 6861599"/>
              <a:gd name="connsiteX9" fmla="*/ 3383120 w 5282259"/>
              <a:gd name="connsiteY9" fmla="*/ 1955409 h 6861599"/>
              <a:gd name="connsiteX10" fmla="*/ 4367859 w 5282259"/>
              <a:gd name="connsiteY10" fmla="*/ 2686929 h 6861599"/>
              <a:gd name="connsiteX11" fmla="*/ 3481594 w 5282259"/>
              <a:gd name="connsiteY11" fmla="*/ 4825218 h 6861599"/>
              <a:gd name="connsiteX12" fmla="*/ 4156844 w 5282259"/>
              <a:gd name="connsiteY12" fmla="*/ 5472332 h 6861599"/>
              <a:gd name="connsiteX13" fmla="*/ 4747687 w 5282259"/>
              <a:gd name="connsiteY13" fmla="*/ 5162843 h 6861599"/>
              <a:gd name="connsiteX14" fmla="*/ 4986837 w 5282259"/>
              <a:gd name="connsiteY14" fmla="*/ 5627077 h 6861599"/>
              <a:gd name="connsiteX15" fmla="*/ 4283453 w 5282259"/>
              <a:gd name="connsiteY15" fmla="*/ 6344529 h 6861599"/>
              <a:gd name="connsiteX16" fmla="*/ 4269385 w 5282259"/>
              <a:gd name="connsiteY16" fmla="*/ 6794695 h 6861599"/>
              <a:gd name="connsiteX17" fmla="*/ 5282259 w 5282259"/>
              <a:gd name="connsiteY17" fmla="*/ 6850966 h 686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82259" h="6861599">
                <a:moveTo>
                  <a:pt x="1694997" y="0"/>
                </a:moveTo>
                <a:cubicBezTo>
                  <a:pt x="1473431" y="311834"/>
                  <a:pt x="1251865" y="623668"/>
                  <a:pt x="1287034" y="900332"/>
                </a:cubicBezTo>
                <a:cubicBezTo>
                  <a:pt x="1322203" y="1176996"/>
                  <a:pt x="1751268" y="1402079"/>
                  <a:pt x="1906013" y="1659987"/>
                </a:cubicBezTo>
                <a:cubicBezTo>
                  <a:pt x="2060758" y="1917895"/>
                  <a:pt x="2283496" y="2133600"/>
                  <a:pt x="2215502" y="2447778"/>
                </a:cubicBezTo>
                <a:cubicBezTo>
                  <a:pt x="2147508" y="2761956"/>
                  <a:pt x="1830985" y="3387969"/>
                  <a:pt x="1498050" y="3545058"/>
                </a:cubicBezTo>
                <a:cubicBezTo>
                  <a:pt x="1165115" y="3702147"/>
                  <a:pt x="431250" y="3193366"/>
                  <a:pt x="217890" y="3390314"/>
                </a:cubicBezTo>
                <a:cubicBezTo>
                  <a:pt x="4530" y="3587262"/>
                  <a:pt x="-140836" y="4590756"/>
                  <a:pt x="217890" y="4726744"/>
                </a:cubicBezTo>
                <a:cubicBezTo>
                  <a:pt x="576616" y="4862732"/>
                  <a:pt x="1870844" y="4511040"/>
                  <a:pt x="2370247" y="4206240"/>
                </a:cubicBezTo>
                <a:cubicBezTo>
                  <a:pt x="2869650" y="3901440"/>
                  <a:pt x="3045496" y="3273082"/>
                  <a:pt x="3214308" y="2897944"/>
                </a:cubicBezTo>
                <a:cubicBezTo>
                  <a:pt x="3383120" y="2522806"/>
                  <a:pt x="3190862" y="1990578"/>
                  <a:pt x="3383120" y="1955409"/>
                </a:cubicBezTo>
                <a:cubicBezTo>
                  <a:pt x="3575379" y="1920240"/>
                  <a:pt x="4351447" y="2208628"/>
                  <a:pt x="4367859" y="2686929"/>
                </a:cubicBezTo>
                <a:cubicBezTo>
                  <a:pt x="4384271" y="3165230"/>
                  <a:pt x="3516763" y="4360984"/>
                  <a:pt x="3481594" y="4825218"/>
                </a:cubicBezTo>
                <a:cubicBezTo>
                  <a:pt x="3446425" y="5289452"/>
                  <a:pt x="3945828" y="5416061"/>
                  <a:pt x="4156844" y="5472332"/>
                </a:cubicBezTo>
                <a:cubicBezTo>
                  <a:pt x="4367860" y="5528603"/>
                  <a:pt x="4609355" y="5137052"/>
                  <a:pt x="4747687" y="5162843"/>
                </a:cubicBezTo>
                <a:cubicBezTo>
                  <a:pt x="4886019" y="5188634"/>
                  <a:pt x="5064209" y="5430129"/>
                  <a:pt x="4986837" y="5627077"/>
                </a:cubicBezTo>
                <a:cubicBezTo>
                  <a:pt x="4909465" y="5824025"/>
                  <a:pt x="4403028" y="6149926"/>
                  <a:pt x="4283453" y="6344529"/>
                </a:cubicBezTo>
                <a:cubicBezTo>
                  <a:pt x="4163878" y="6539132"/>
                  <a:pt x="4102917" y="6710289"/>
                  <a:pt x="4269385" y="6794695"/>
                </a:cubicBezTo>
                <a:cubicBezTo>
                  <a:pt x="4435853" y="6879101"/>
                  <a:pt x="4859056" y="6865033"/>
                  <a:pt x="5282259" y="6850966"/>
                </a:cubicBezTo>
              </a:path>
            </a:pathLst>
          </a:custGeom>
          <a:noFill/>
          <a:ln w="3810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43501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522D5E-7062-4DD8-9626-FEB283F49CC2}"/>
              </a:ext>
            </a:extLst>
          </p:cNvPr>
          <p:cNvSpPr txBox="1"/>
          <p:nvPr/>
        </p:nvSpPr>
        <p:spPr>
          <a:xfrm>
            <a:off x="3019659" y="1683184"/>
            <a:ext cx="6152679" cy="2619435"/>
          </a:xfrm>
          <a:prstGeom prst="rect">
            <a:avLst/>
          </a:prstGeom>
          <a:noFill/>
        </p:spPr>
        <p:txBody>
          <a:bodyPr wrap="square" anchor="ctr">
            <a:spAutoFit/>
          </a:bodyPr>
          <a:lstStyle/>
          <a:p>
            <a:pPr lvl="0" algn="just">
              <a:lnSpc>
                <a:spcPct val="107000"/>
              </a:lnSpc>
              <a:spcAft>
                <a:spcPts val="800"/>
              </a:spcAft>
            </a:pPr>
            <a:r>
              <a:rPr lang="en-IN" sz="2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(3) Recording of Oral History on Kutch (bilingual)</a:t>
            </a:r>
          </a:p>
          <a:p>
            <a:pPr lvl="0" algn="just">
              <a:lnSpc>
                <a:spcPct val="107000"/>
              </a:lnSpc>
              <a:spcAft>
                <a:spcPts val="800"/>
              </a:spcAft>
            </a:pPr>
            <a:endParaRPr lang="en-IN" sz="16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Converting oral history of Kutch into individual film on film format</a:t>
            </a:r>
            <a:r>
              <a:rPr lang="en-IN"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t>
            </a:r>
            <a:endParaRPr lang="en-IN" sz="16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R"/>
            </a:pPr>
            <a:r>
              <a:rPr lang="en-IN" sz="1800" dirty="0">
                <a:ln w="0"/>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Exhibiting the oral history of Kutch worldwide on various platforms with proper marketing and promotion.</a:t>
            </a:r>
          </a:p>
        </p:txBody>
      </p:sp>
      <p:sp>
        <p:nvSpPr>
          <p:cNvPr id="5" name="Freeform: Shape 4">
            <a:extLst>
              <a:ext uri="{FF2B5EF4-FFF2-40B4-BE49-F238E27FC236}">
                <a16:creationId xmlns:a16="http://schemas.microsoft.com/office/drawing/2014/main" id="{B78D5C7F-A888-4587-8B8F-F6E0CC2703DD}"/>
              </a:ext>
            </a:extLst>
          </p:cNvPr>
          <p:cNvSpPr/>
          <p:nvPr/>
        </p:nvSpPr>
        <p:spPr>
          <a:xfrm>
            <a:off x="-14068" y="14068"/>
            <a:ext cx="12210757" cy="1969589"/>
          </a:xfrm>
          <a:custGeom>
            <a:avLst/>
            <a:gdLst>
              <a:gd name="connsiteX0" fmla="*/ 0 w 12210757"/>
              <a:gd name="connsiteY0" fmla="*/ 0 h 1969589"/>
              <a:gd name="connsiteX1" fmla="*/ 1842868 w 12210757"/>
              <a:gd name="connsiteY1" fmla="*/ 1167618 h 1969589"/>
              <a:gd name="connsiteX2" fmla="*/ 3868616 w 12210757"/>
              <a:gd name="connsiteY2" fmla="*/ 759655 h 1969589"/>
              <a:gd name="connsiteX3" fmla="*/ 7807570 w 12210757"/>
              <a:gd name="connsiteY3" fmla="*/ 844061 h 1969589"/>
              <a:gd name="connsiteX4" fmla="*/ 9945859 w 12210757"/>
              <a:gd name="connsiteY4" fmla="*/ 689317 h 1969589"/>
              <a:gd name="connsiteX5" fmla="*/ 10494499 w 12210757"/>
              <a:gd name="connsiteY5" fmla="*/ 1659987 h 1969589"/>
              <a:gd name="connsiteX6" fmla="*/ 11774659 w 12210757"/>
              <a:gd name="connsiteY6" fmla="*/ 1969477 h 1969589"/>
              <a:gd name="connsiteX7" fmla="*/ 12210757 w 12210757"/>
              <a:gd name="connsiteY7" fmla="*/ 1688123 h 1969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0757" h="1969589">
                <a:moveTo>
                  <a:pt x="0" y="0"/>
                </a:moveTo>
                <a:cubicBezTo>
                  <a:pt x="599049" y="520504"/>
                  <a:pt x="1198099" y="1041009"/>
                  <a:pt x="1842868" y="1167618"/>
                </a:cubicBezTo>
                <a:cubicBezTo>
                  <a:pt x="2487637" y="1294227"/>
                  <a:pt x="2874499" y="813581"/>
                  <a:pt x="3868616" y="759655"/>
                </a:cubicBezTo>
                <a:cubicBezTo>
                  <a:pt x="4862733" y="705729"/>
                  <a:pt x="6794696" y="855784"/>
                  <a:pt x="7807570" y="844061"/>
                </a:cubicBezTo>
                <a:cubicBezTo>
                  <a:pt x="8820444" y="832338"/>
                  <a:pt x="9498038" y="553329"/>
                  <a:pt x="9945859" y="689317"/>
                </a:cubicBezTo>
                <a:cubicBezTo>
                  <a:pt x="10393681" y="825305"/>
                  <a:pt x="10189699" y="1446627"/>
                  <a:pt x="10494499" y="1659987"/>
                </a:cubicBezTo>
                <a:cubicBezTo>
                  <a:pt x="10799299" y="1873347"/>
                  <a:pt x="11488616" y="1964788"/>
                  <a:pt x="11774659" y="1969477"/>
                </a:cubicBezTo>
                <a:cubicBezTo>
                  <a:pt x="12060702" y="1974166"/>
                  <a:pt x="12135729" y="1831144"/>
                  <a:pt x="12210757" y="1688123"/>
                </a:cubicBezTo>
              </a:path>
            </a:pathLst>
          </a:custGeom>
          <a:noFill/>
          <a:ln w="38100">
            <a:solidFill>
              <a:schemeClr val="accent3">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Freeform: Shape 5">
            <a:extLst>
              <a:ext uri="{FF2B5EF4-FFF2-40B4-BE49-F238E27FC236}">
                <a16:creationId xmlns:a16="http://schemas.microsoft.com/office/drawing/2014/main" id="{CEE6AC0F-6A48-41E7-BC21-8F6FC711AA58}"/>
              </a:ext>
            </a:extLst>
          </p:cNvPr>
          <p:cNvSpPr/>
          <p:nvPr/>
        </p:nvSpPr>
        <p:spPr>
          <a:xfrm flipV="1">
            <a:off x="-14068" y="5147519"/>
            <a:ext cx="12210757" cy="1704701"/>
          </a:xfrm>
          <a:custGeom>
            <a:avLst/>
            <a:gdLst>
              <a:gd name="connsiteX0" fmla="*/ 0 w 12210757"/>
              <a:gd name="connsiteY0" fmla="*/ 0 h 1969589"/>
              <a:gd name="connsiteX1" fmla="*/ 1842868 w 12210757"/>
              <a:gd name="connsiteY1" fmla="*/ 1167618 h 1969589"/>
              <a:gd name="connsiteX2" fmla="*/ 3868616 w 12210757"/>
              <a:gd name="connsiteY2" fmla="*/ 759655 h 1969589"/>
              <a:gd name="connsiteX3" fmla="*/ 7807570 w 12210757"/>
              <a:gd name="connsiteY3" fmla="*/ 844061 h 1969589"/>
              <a:gd name="connsiteX4" fmla="*/ 9945859 w 12210757"/>
              <a:gd name="connsiteY4" fmla="*/ 689317 h 1969589"/>
              <a:gd name="connsiteX5" fmla="*/ 10494499 w 12210757"/>
              <a:gd name="connsiteY5" fmla="*/ 1659987 h 1969589"/>
              <a:gd name="connsiteX6" fmla="*/ 11774659 w 12210757"/>
              <a:gd name="connsiteY6" fmla="*/ 1969477 h 1969589"/>
              <a:gd name="connsiteX7" fmla="*/ 12210757 w 12210757"/>
              <a:gd name="connsiteY7" fmla="*/ 1688123 h 1969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0757" h="1969589">
                <a:moveTo>
                  <a:pt x="0" y="0"/>
                </a:moveTo>
                <a:cubicBezTo>
                  <a:pt x="599049" y="520504"/>
                  <a:pt x="1198099" y="1041009"/>
                  <a:pt x="1842868" y="1167618"/>
                </a:cubicBezTo>
                <a:cubicBezTo>
                  <a:pt x="2487637" y="1294227"/>
                  <a:pt x="2874499" y="813581"/>
                  <a:pt x="3868616" y="759655"/>
                </a:cubicBezTo>
                <a:cubicBezTo>
                  <a:pt x="4862733" y="705729"/>
                  <a:pt x="6794696" y="855784"/>
                  <a:pt x="7807570" y="844061"/>
                </a:cubicBezTo>
                <a:cubicBezTo>
                  <a:pt x="8820444" y="832338"/>
                  <a:pt x="9498038" y="553329"/>
                  <a:pt x="9945859" y="689317"/>
                </a:cubicBezTo>
                <a:cubicBezTo>
                  <a:pt x="10393681" y="825305"/>
                  <a:pt x="10189699" y="1446627"/>
                  <a:pt x="10494499" y="1659987"/>
                </a:cubicBezTo>
                <a:cubicBezTo>
                  <a:pt x="10799299" y="1873347"/>
                  <a:pt x="11488616" y="1964788"/>
                  <a:pt x="11774659" y="1969477"/>
                </a:cubicBezTo>
                <a:cubicBezTo>
                  <a:pt x="12060702" y="1974166"/>
                  <a:pt x="12135729" y="1831144"/>
                  <a:pt x="12210757" y="1688123"/>
                </a:cubicBezTo>
              </a:path>
            </a:pathLst>
          </a:custGeom>
          <a:noFill/>
          <a:ln w="38100">
            <a:solidFill>
              <a:schemeClr val="accent3">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070578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1A8186-93DA-433A-AC29-BE6E132B1214}"/>
              </a:ext>
            </a:extLst>
          </p:cNvPr>
          <p:cNvSpPr txBox="1"/>
          <p:nvPr/>
        </p:nvSpPr>
        <p:spPr>
          <a:xfrm>
            <a:off x="3380185" y="993030"/>
            <a:ext cx="5431625" cy="4739142"/>
          </a:xfrm>
          <a:prstGeom prst="sun">
            <a:avLst>
              <a:gd name="adj" fmla="val 17437"/>
            </a:avLst>
          </a:prstGeom>
          <a:solidFill>
            <a:schemeClr val="accent4">
              <a:lumMod val="40000"/>
              <a:lumOff val="60000"/>
            </a:schemeClr>
          </a:solidFill>
        </p:spPr>
        <p:txBody>
          <a:bodyPr wrap="square">
            <a:spAutoFit/>
          </a:bodyPr>
          <a:lstStyle/>
          <a:p>
            <a:pPr algn="ctr">
              <a:lnSpc>
                <a:spcPct val="107000"/>
              </a:lnSpc>
              <a:spcAft>
                <a:spcPts val="800"/>
              </a:spcAft>
            </a:pPr>
            <a:endParaRPr lang="en-IN" sz="18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endParaRPr lang="en-IN" sz="18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IN" sz="18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Create various series on various subjects like :</a:t>
            </a:r>
          </a:p>
          <a:p>
            <a:pPr algn="ctr">
              <a:lnSpc>
                <a:spcPct val="107000"/>
              </a:lnSpc>
              <a:spcAft>
                <a:spcPts val="800"/>
              </a:spcAft>
            </a:pP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23B5E69-8444-4DB1-8769-75729CDCF13E}"/>
              </a:ext>
            </a:extLst>
          </p:cNvPr>
          <p:cNvSpPr txBox="1"/>
          <p:nvPr/>
        </p:nvSpPr>
        <p:spPr>
          <a:xfrm>
            <a:off x="5477622" y="373820"/>
            <a:ext cx="1236749" cy="369332"/>
          </a:xfrm>
          <a:prstGeom prst="rect">
            <a:avLst/>
          </a:prstGeom>
          <a:noFill/>
        </p:spPr>
        <p:txBody>
          <a:bodyPr wrap="none" rtlCol="0">
            <a:spAutoFit/>
          </a:bodyPr>
          <a:lstStyle/>
          <a:p>
            <a:r>
              <a:rPr lang="en-IN"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HISTORY</a:t>
            </a:r>
          </a:p>
        </p:txBody>
      </p:sp>
      <p:sp>
        <p:nvSpPr>
          <p:cNvPr id="5" name="TextBox 4">
            <a:extLst>
              <a:ext uri="{FF2B5EF4-FFF2-40B4-BE49-F238E27FC236}">
                <a16:creationId xmlns:a16="http://schemas.microsoft.com/office/drawing/2014/main" id="{B0AF0C30-6432-4BF5-8037-9515D4BB214B}"/>
              </a:ext>
            </a:extLst>
          </p:cNvPr>
          <p:cNvSpPr txBox="1"/>
          <p:nvPr/>
        </p:nvSpPr>
        <p:spPr>
          <a:xfrm>
            <a:off x="9216999" y="3177935"/>
            <a:ext cx="1697901" cy="369332"/>
          </a:xfrm>
          <a:prstGeom prst="rect">
            <a:avLst/>
          </a:prstGeom>
          <a:noFill/>
        </p:spPr>
        <p:txBody>
          <a:bodyPr wrap="none" rtlCol="0">
            <a:spAutoFit/>
          </a:bodyPr>
          <a:lstStyle/>
          <a:p>
            <a:r>
              <a:rPr lang="en-IN"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GEOGRAPHY</a:t>
            </a:r>
          </a:p>
        </p:txBody>
      </p:sp>
      <p:sp>
        <p:nvSpPr>
          <p:cNvPr id="6" name="TextBox 5">
            <a:extLst>
              <a:ext uri="{FF2B5EF4-FFF2-40B4-BE49-F238E27FC236}">
                <a16:creationId xmlns:a16="http://schemas.microsoft.com/office/drawing/2014/main" id="{2B1C7B3F-DF2B-4107-81FE-0C474193FFB7}"/>
              </a:ext>
            </a:extLst>
          </p:cNvPr>
          <p:cNvSpPr txBox="1"/>
          <p:nvPr/>
        </p:nvSpPr>
        <p:spPr>
          <a:xfrm>
            <a:off x="8295130" y="1444537"/>
            <a:ext cx="1292020" cy="369332"/>
          </a:xfrm>
          <a:prstGeom prst="rect">
            <a:avLst/>
          </a:prstGeom>
          <a:noFill/>
        </p:spPr>
        <p:txBody>
          <a:bodyPr wrap="none" rtlCol="0">
            <a:spAutoFit/>
          </a:bodyPr>
          <a:lstStyle/>
          <a:p>
            <a:r>
              <a:rPr lang="en-IN" b="1" dirty="0">
                <a:solidFill>
                  <a:schemeClr val="accent4">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CULTURE</a:t>
            </a:r>
          </a:p>
        </p:txBody>
      </p:sp>
      <p:sp>
        <p:nvSpPr>
          <p:cNvPr id="7" name="TextBox 6">
            <a:extLst>
              <a:ext uri="{FF2B5EF4-FFF2-40B4-BE49-F238E27FC236}">
                <a16:creationId xmlns:a16="http://schemas.microsoft.com/office/drawing/2014/main" id="{FC42B15F-12E7-4674-80FF-2519E9456180}"/>
              </a:ext>
            </a:extLst>
          </p:cNvPr>
          <p:cNvSpPr txBox="1"/>
          <p:nvPr/>
        </p:nvSpPr>
        <p:spPr>
          <a:xfrm>
            <a:off x="5436393" y="5862597"/>
            <a:ext cx="1578189" cy="369332"/>
          </a:xfrm>
          <a:prstGeom prst="rect">
            <a:avLst/>
          </a:prstGeom>
          <a:noFill/>
        </p:spPr>
        <p:txBody>
          <a:bodyPr wrap="none" rtlCol="0">
            <a:spAutoFit/>
          </a:bodyPr>
          <a:lstStyle/>
          <a:p>
            <a:r>
              <a:rPr lang="en-IN"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EDUCATION</a:t>
            </a:r>
          </a:p>
        </p:txBody>
      </p:sp>
      <p:sp>
        <p:nvSpPr>
          <p:cNvPr id="9" name="TextBox 8">
            <a:extLst>
              <a:ext uri="{FF2B5EF4-FFF2-40B4-BE49-F238E27FC236}">
                <a16:creationId xmlns:a16="http://schemas.microsoft.com/office/drawing/2014/main" id="{DA389336-73A4-4F99-BEFC-71F22E9D3D6E}"/>
              </a:ext>
            </a:extLst>
          </p:cNvPr>
          <p:cNvSpPr txBox="1"/>
          <p:nvPr/>
        </p:nvSpPr>
        <p:spPr>
          <a:xfrm>
            <a:off x="8220695" y="4911333"/>
            <a:ext cx="1415772" cy="369332"/>
          </a:xfrm>
          <a:prstGeom prst="rect">
            <a:avLst/>
          </a:prstGeom>
          <a:noFill/>
        </p:spPr>
        <p:txBody>
          <a:bodyPr wrap="none" rtlCol="0">
            <a:spAutoFit/>
          </a:bodyPr>
          <a:lstStyle/>
          <a:p>
            <a:r>
              <a:rPr lang="en-IN" b="1" dirty="0">
                <a:solidFill>
                  <a:schemeClr val="accent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ECONOMY</a:t>
            </a:r>
          </a:p>
        </p:txBody>
      </p:sp>
      <p:sp>
        <p:nvSpPr>
          <p:cNvPr id="10" name="TextBox 9">
            <a:extLst>
              <a:ext uri="{FF2B5EF4-FFF2-40B4-BE49-F238E27FC236}">
                <a16:creationId xmlns:a16="http://schemas.microsoft.com/office/drawing/2014/main" id="{C179E446-B371-4C6A-9C02-72BC8BAAC481}"/>
              </a:ext>
            </a:extLst>
          </p:cNvPr>
          <p:cNvSpPr txBox="1"/>
          <p:nvPr/>
        </p:nvSpPr>
        <p:spPr>
          <a:xfrm>
            <a:off x="1907480" y="3177935"/>
            <a:ext cx="979755" cy="369332"/>
          </a:xfrm>
          <a:prstGeom prst="rect">
            <a:avLst/>
          </a:prstGeom>
          <a:noFill/>
        </p:spPr>
        <p:txBody>
          <a:bodyPr wrap="none" rtlCol="0">
            <a:spAutoFit/>
          </a:bodyPr>
          <a:lstStyle/>
          <a:p>
            <a:r>
              <a:rPr lang="en-IN"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MEDIA</a:t>
            </a:r>
          </a:p>
        </p:txBody>
      </p:sp>
      <p:sp>
        <p:nvSpPr>
          <p:cNvPr id="11" name="TextBox 10">
            <a:extLst>
              <a:ext uri="{FF2B5EF4-FFF2-40B4-BE49-F238E27FC236}">
                <a16:creationId xmlns:a16="http://schemas.microsoft.com/office/drawing/2014/main" id="{5C0DB44A-1C58-4E36-8A3E-368E4DD35703}"/>
              </a:ext>
            </a:extLst>
          </p:cNvPr>
          <p:cNvSpPr txBox="1"/>
          <p:nvPr/>
        </p:nvSpPr>
        <p:spPr>
          <a:xfrm>
            <a:off x="2669362" y="1352204"/>
            <a:ext cx="1313180" cy="646331"/>
          </a:xfrm>
          <a:prstGeom prst="rect">
            <a:avLst/>
          </a:prstGeom>
          <a:noFill/>
        </p:spPr>
        <p:txBody>
          <a:bodyPr wrap="none" rtlCol="0">
            <a:spAutoFit/>
          </a:bodyPr>
          <a:lstStyle/>
          <a:p>
            <a:r>
              <a:rPr lang="en-IN" b="1" dirty="0">
                <a:solidFill>
                  <a:srgbClr val="FF66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SOCIAL</a:t>
            </a:r>
          </a:p>
          <a:p>
            <a:r>
              <a:rPr lang="en-IN" b="1" dirty="0">
                <a:solidFill>
                  <a:srgbClr val="FF66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MISSIONS</a:t>
            </a:r>
          </a:p>
        </p:txBody>
      </p:sp>
      <p:sp>
        <p:nvSpPr>
          <p:cNvPr id="12" name="Oval 11">
            <a:extLst>
              <a:ext uri="{FF2B5EF4-FFF2-40B4-BE49-F238E27FC236}">
                <a16:creationId xmlns:a16="http://schemas.microsoft.com/office/drawing/2014/main" id="{2E19AEFD-0917-4E71-836A-DC5214903288}"/>
              </a:ext>
            </a:extLst>
          </p:cNvPr>
          <p:cNvSpPr/>
          <p:nvPr/>
        </p:nvSpPr>
        <p:spPr>
          <a:xfrm>
            <a:off x="4190562" y="1629203"/>
            <a:ext cx="3867141" cy="3472786"/>
          </a:xfrm>
          <a:prstGeom prst="ellipse">
            <a:avLst/>
          </a:prstGeom>
          <a:noFill/>
          <a:ln w="11747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48F4889F-A367-433C-AFB5-5C8634802B47}"/>
              </a:ext>
            </a:extLst>
          </p:cNvPr>
          <p:cNvSpPr txBox="1"/>
          <p:nvPr/>
        </p:nvSpPr>
        <p:spPr>
          <a:xfrm>
            <a:off x="2931348" y="5089946"/>
            <a:ext cx="1287532" cy="369332"/>
          </a:xfrm>
          <a:prstGeom prst="rect">
            <a:avLst/>
          </a:prstGeom>
          <a:noFill/>
        </p:spPr>
        <p:txBody>
          <a:bodyPr wrap="none" rtlCol="0">
            <a:spAutoFit/>
          </a:bodyPr>
          <a:lstStyle/>
          <a:p>
            <a:r>
              <a:rPr lang="en-US" b="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POLITICS</a:t>
            </a:r>
            <a:endParaRPr lang="en-IN" b="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59912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7F544A-E4E7-4B95-B432-9EB59152561A}"/>
              </a:ext>
            </a:extLst>
          </p:cNvPr>
          <p:cNvSpPr txBox="1"/>
          <p:nvPr/>
        </p:nvSpPr>
        <p:spPr>
          <a:xfrm>
            <a:off x="2635045" y="147535"/>
            <a:ext cx="6096000" cy="1015663"/>
          </a:xfrm>
          <a:prstGeom prst="rect">
            <a:avLst/>
          </a:prstGeom>
          <a:noFill/>
        </p:spPr>
        <p:txBody>
          <a:bodyPr wrap="square">
            <a:spAutoFit/>
          </a:bodyPr>
          <a:lstStyle/>
          <a:p>
            <a:pPr algn="ctr"/>
            <a:r>
              <a:rPr lang="en-IN" sz="3600" b="1" dirty="0" err="1">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rPr>
              <a:t>રાજાશાહી</a:t>
            </a:r>
            <a:r>
              <a:rPr lang="en-IN" sz="36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en-IN" sz="3600" b="1" dirty="0" err="1">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rPr>
              <a:t>દર્શન</a:t>
            </a:r>
            <a:endParaRPr lang="en-IN" sz="3600" b="1" dirty="0">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endParaRPr>
          </a:p>
          <a:p>
            <a:pPr algn="ctr"/>
            <a:r>
              <a:rPr lang="en-IN" sz="2400" b="1" dirty="0">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rPr>
              <a:t>History of Kutch Rulers </a:t>
            </a:r>
            <a:endParaRPr lang="en-IN" sz="2400" b="1" dirty="0">
              <a:solidFill>
                <a:srgbClr val="C00000"/>
              </a:solidFill>
              <a:effectLst>
                <a:outerShdw blurRad="38100" dist="38100" dir="2700000" algn="tl">
                  <a:srgbClr val="000000">
                    <a:alpha val="43137"/>
                  </a:srgbClr>
                </a:outerShdw>
              </a:effectLst>
            </a:endParaRPr>
          </a:p>
        </p:txBody>
      </p:sp>
      <p:pic>
        <p:nvPicPr>
          <p:cNvPr id="1026" name="Picture 2" descr="Pragmulji III - Wikipedia">
            <a:extLst>
              <a:ext uri="{FF2B5EF4-FFF2-40B4-BE49-F238E27FC236}">
                <a16:creationId xmlns:a16="http://schemas.microsoft.com/office/drawing/2014/main" id="{AA9EF14C-C1B9-46E7-A5E3-A9DFDB02F6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3011" y="1252917"/>
            <a:ext cx="4057441" cy="48811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Rectangle 1">
            <a:extLst>
              <a:ext uri="{FF2B5EF4-FFF2-40B4-BE49-F238E27FC236}">
                <a16:creationId xmlns:a16="http://schemas.microsoft.com/office/drawing/2014/main" id="{69A17592-3030-4E2B-A1E8-56687FB96307}"/>
              </a:ext>
            </a:extLst>
          </p:cNvPr>
          <p:cNvSpPr/>
          <p:nvPr/>
        </p:nvSpPr>
        <p:spPr>
          <a:xfrm>
            <a:off x="0"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9592D64-A3EE-4F16-9AC5-AA9A52E074FB}"/>
              </a:ext>
            </a:extLst>
          </p:cNvPr>
          <p:cNvSpPr/>
          <p:nvPr/>
        </p:nvSpPr>
        <p:spPr>
          <a:xfrm>
            <a:off x="11868443"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Folded Corner 5">
            <a:extLst>
              <a:ext uri="{FF2B5EF4-FFF2-40B4-BE49-F238E27FC236}">
                <a16:creationId xmlns:a16="http://schemas.microsoft.com/office/drawing/2014/main" id="{38C2C7AD-5178-48F4-8494-B1DE9B9B53EF}"/>
              </a:ext>
            </a:extLst>
          </p:cNvPr>
          <p:cNvSpPr/>
          <p:nvPr/>
        </p:nvSpPr>
        <p:spPr>
          <a:xfrm>
            <a:off x="737419" y="1258529"/>
            <a:ext cx="4385187" cy="5025339"/>
          </a:xfrm>
          <a:prstGeom prst="foldedCorner">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A608AA76-FE44-4524-BF23-F9AFE324EBD4}"/>
              </a:ext>
            </a:extLst>
          </p:cNvPr>
          <p:cNvSpPr txBox="1"/>
          <p:nvPr/>
        </p:nvSpPr>
        <p:spPr>
          <a:xfrm>
            <a:off x="800316" y="1339763"/>
            <a:ext cx="4105982" cy="4862870"/>
          </a:xfrm>
          <a:prstGeom prst="rect">
            <a:avLst/>
          </a:prstGeom>
          <a:noFill/>
        </p:spPr>
        <p:txBody>
          <a:bodyPr wrap="square" rtlCol="0">
            <a:spAutoFit/>
          </a:bodyPr>
          <a:lstStyle/>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Khengarji</a:t>
            </a:r>
            <a:r>
              <a:rPr lang="en-IN" sz="1000" i="1" dirty="0">
                <a:solidFill>
                  <a:srgbClr val="222222"/>
                </a:solidFill>
                <a:latin typeface="Times New Roman" panose="02020603050405020304" pitchFamily="18" charset="0"/>
                <a:cs typeface="Times New Roman" panose="02020603050405020304" pitchFamily="18" charset="0"/>
              </a:rPr>
              <a:t> 1</a:t>
            </a:r>
            <a:r>
              <a:rPr lang="en-IN" sz="1000" i="1" baseline="30000" dirty="0">
                <a:solidFill>
                  <a:srgbClr val="222222"/>
                </a:solidFill>
                <a:latin typeface="Times New Roman" panose="02020603050405020304" pitchFamily="18" charset="0"/>
                <a:cs typeface="Times New Roman" panose="02020603050405020304" pitchFamily="18" charset="0"/>
              </a:rPr>
              <a:t>st</a:t>
            </a:r>
            <a:r>
              <a:rPr lang="en-IN" sz="1000" i="1" dirty="0">
                <a:solidFill>
                  <a:srgbClr val="222222"/>
                </a:solidFill>
                <a:latin typeface="Times New Roman" panose="02020603050405020304" pitchFamily="18" charset="0"/>
                <a:cs typeface="Times New Roman" panose="02020603050405020304" pitchFamily="18" charset="0"/>
              </a:rPr>
              <a:t> (1510 to 1586) ruled 76 Years. Established Bhuj in 1549</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Bharmalji</a:t>
            </a:r>
            <a:r>
              <a:rPr lang="en-IN" sz="1000" i="1" dirty="0">
                <a:solidFill>
                  <a:srgbClr val="222222"/>
                </a:solidFill>
                <a:latin typeface="Times New Roman" panose="02020603050405020304" pitchFamily="18" charset="0"/>
                <a:cs typeface="Times New Roman" panose="02020603050405020304" pitchFamily="18" charset="0"/>
              </a:rPr>
              <a:t> 1</a:t>
            </a:r>
            <a:r>
              <a:rPr lang="en-IN" sz="1000" i="1" baseline="30000" dirty="0">
                <a:solidFill>
                  <a:srgbClr val="222222"/>
                </a:solidFill>
                <a:latin typeface="Times New Roman" panose="02020603050405020304" pitchFamily="18" charset="0"/>
                <a:cs typeface="Times New Roman" panose="02020603050405020304" pitchFamily="18" charset="0"/>
              </a:rPr>
              <a:t>st</a:t>
            </a:r>
            <a:r>
              <a:rPr lang="en-IN" sz="1000" i="1" dirty="0">
                <a:solidFill>
                  <a:srgbClr val="222222"/>
                </a:solidFill>
                <a:latin typeface="Times New Roman" panose="02020603050405020304" pitchFamily="18" charset="0"/>
                <a:cs typeface="Times New Roman" panose="02020603050405020304" pitchFamily="18" charset="0"/>
              </a:rPr>
              <a:t> (1586 to 1632), started Kutchi Currency</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Bhajrajji</a:t>
            </a:r>
            <a:r>
              <a:rPr lang="en-IN" sz="1000" i="1" dirty="0">
                <a:solidFill>
                  <a:srgbClr val="222222"/>
                </a:solidFill>
                <a:latin typeface="Times New Roman" panose="02020603050405020304" pitchFamily="18" charset="0"/>
                <a:cs typeface="Times New Roman" panose="02020603050405020304" pitchFamily="18" charset="0"/>
              </a:rPr>
              <a:t>          (1633 to 1645) – Developed Mundra Port</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Khengarji</a:t>
            </a:r>
            <a:r>
              <a:rPr lang="en-IN" sz="1000" i="1" dirty="0">
                <a:solidFill>
                  <a:srgbClr val="222222"/>
                </a:solidFill>
                <a:latin typeface="Times New Roman" panose="02020603050405020304" pitchFamily="18" charset="0"/>
                <a:cs typeface="Times New Roman" panose="02020603050405020304" pitchFamily="18" charset="0"/>
              </a:rPr>
              <a:t> 2</a:t>
            </a:r>
            <a:r>
              <a:rPr lang="en-IN" sz="1000" i="1" baseline="30000" dirty="0">
                <a:solidFill>
                  <a:srgbClr val="222222"/>
                </a:solidFill>
                <a:latin typeface="Times New Roman" panose="02020603050405020304" pitchFamily="18" charset="0"/>
                <a:cs typeface="Times New Roman" panose="02020603050405020304" pitchFamily="18" charset="0"/>
              </a:rPr>
              <a:t>nd</a:t>
            </a:r>
            <a:r>
              <a:rPr lang="en-IN" sz="1000" i="1" dirty="0">
                <a:solidFill>
                  <a:srgbClr val="222222"/>
                </a:solidFill>
                <a:latin typeface="Times New Roman" panose="02020603050405020304" pitchFamily="18" charset="0"/>
                <a:cs typeface="Times New Roman" panose="02020603050405020304" pitchFamily="18" charset="0"/>
              </a:rPr>
              <a:t> (1645 to 1654)</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Tamachiji</a:t>
            </a:r>
            <a:r>
              <a:rPr lang="en-IN" sz="1000" i="1" dirty="0">
                <a:solidFill>
                  <a:srgbClr val="222222"/>
                </a:solidFill>
                <a:latin typeface="Times New Roman" panose="02020603050405020304" pitchFamily="18" charset="0"/>
                <a:cs typeface="Times New Roman" panose="02020603050405020304" pitchFamily="18" charset="0"/>
              </a:rPr>
              <a:t>        (1655 to 1666)</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Raydhanji</a:t>
            </a:r>
            <a:r>
              <a:rPr lang="en-IN" sz="1000" i="1" dirty="0">
                <a:solidFill>
                  <a:srgbClr val="222222"/>
                </a:solidFill>
                <a:latin typeface="Times New Roman" panose="02020603050405020304" pitchFamily="18" charset="0"/>
                <a:cs typeface="Times New Roman" panose="02020603050405020304" pitchFamily="18" charset="0"/>
              </a:rPr>
              <a:t> 1</a:t>
            </a:r>
            <a:r>
              <a:rPr lang="en-IN" sz="1000" i="1" baseline="30000" dirty="0">
                <a:solidFill>
                  <a:srgbClr val="222222"/>
                </a:solidFill>
                <a:latin typeface="Times New Roman" panose="02020603050405020304" pitchFamily="18" charset="0"/>
                <a:cs typeface="Times New Roman" panose="02020603050405020304" pitchFamily="18" charset="0"/>
              </a:rPr>
              <a:t>st</a:t>
            </a:r>
            <a:r>
              <a:rPr lang="en-IN" sz="1000" i="1" dirty="0">
                <a:solidFill>
                  <a:srgbClr val="222222"/>
                </a:solidFill>
                <a:latin typeface="Times New Roman" panose="02020603050405020304" pitchFamily="18" charset="0"/>
                <a:cs typeface="Times New Roman" panose="02020603050405020304" pitchFamily="18" charset="0"/>
              </a:rPr>
              <a:t> (1666 to 1698) constructed various forts</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Pragmalji</a:t>
            </a:r>
            <a:r>
              <a:rPr lang="en-IN" sz="1000" i="1" dirty="0">
                <a:solidFill>
                  <a:srgbClr val="222222"/>
                </a:solidFill>
                <a:latin typeface="Times New Roman" panose="02020603050405020304" pitchFamily="18" charset="0"/>
                <a:cs typeface="Times New Roman" panose="02020603050405020304" pitchFamily="18" charset="0"/>
              </a:rPr>
              <a:t> 1</a:t>
            </a:r>
            <a:r>
              <a:rPr lang="en-IN" sz="1000" i="1" baseline="30000" dirty="0">
                <a:solidFill>
                  <a:srgbClr val="222222"/>
                </a:solidFill>
                <a:latin typeface="Times New Roman" panose="02020603050405020304" pitchFamily="18" charset="0"/>
                <a:cs typeface="Times New Roman" panose="02020603050405020304" pitchFamily="18" charset="0"/>
              </a:rPr>
              <a:t>st</a:t>
            </a:r>
            <a:r>
              <a:rPr lang="en-IN" sz="1000" i="1" dirty="0">
                <a:solidFill>
                  <a:srgbClr val="222222"/>
                </a:solidFill>
                <a:latin typeface="Times New Roman" panose="02020603050405020304" pitchFamily="18" charset="0"/>
                <a:cs typeface="Times New Roman" panose="02020603050405020304" pitchFamily="18" charset="0"/>
              </a:rPr>
              <a:t> (1698 to 1715) shipbuilding developed</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Godji</a:t>
            </a:r>
            <a:r>
              <a:rPr lang="en-IN" sz="1000" i="1" dirty="0">
                <a:solidFill>
                  <a:srgbClr val="222222"/>
                </a:solidFill>
                <a:latin typeface="Times New Roman" panose="02020603050405020304" pitchFamily="18" charset="0"/>
                <a:cs typeface="Times New Roman" panose="02020603050405020304" pitchFamily="18" charset="0"/>
              </a:rPr>
              <a:t> 1</a:t>
            </a:r>
            <a:r>
              <a:rPr lang="en-IN" sz="1000" i="1" baseline="30000" dirty="0">
                <a:solidFill>
                  <a:srgbClr val="222222"/>
                </a:solidFill>
                <a:latin typeface="Times New Roman" panose="02020603050405020304" pitchFamily="18" charset="0"/>
                <a:cs typeface="Times New Roman" panose="02020603050405020304" pitchFamily="18" charset="0"/>
              </a:rPr>
              <a:t>st</a:t>
            </a:r>
            <a:r>
              <a:rPr lang="en-IN" sz="1000" i="1" dirty="0">
                <a:solidFill>
                  <a:srgbClr val="222222"/>
                </a:solidFill>
                <a:latin typeface="Times New Roman" panose="02020603050405020304" pitchFamily="18" charset="0"/>
                <a:cs typeface="Times New Roman" panose="02020603050405020304" pitchFamily="18" charset="0"/>
              </a:rPr>
              <a:t> (1715 to 1718)</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Desalji</a:t>
            </a:r>
            <a:r>
              <a:rPr lang="en-IN" sz="1000" i="1" dirty="0">
                <a:solidFill>
                  <a:srgbClr val="222222"/>
                </a:solidFill>
                <a:latin typeface="Times New Roman" panose="02020603050405020304" pitchFamily="18" charset="0"/>
                <a:cs typeface="Times New Roman" panose="02020603050405020304" pitchFamily="18" charset="0"/>
              </a:rPr>
              <a:t> 1</a:t>
            </a:r>
            <a:r>
              <a:rPr lang="en-IN" sz="1000" i="1" baseline="30000" dirty="0">
                <a:solidFill>
                  <a:srgbClr val="222222"/>
                </a:solidFill>
                <a:latin typeface="Times New Roman" panose="02020603050405020304" pitchFamily="18" charset="0"/>
                <a:cs typeface="Times New Roman" panose="02020603050405020304" pitchFamily="18" charset="0"/>
              </a:rPr>
              <a:t>st</a:t>
            </a:r>
            <a:r>
              <a:rPr lang="en-IN" sz="1000" i="1" dirty="0">
                <a:solidFill>
                  <a:srgbClr val="222222"/>
                </a:solidFill>
                <a:latin typeface="Times New Roman" panose="02020603050405020304" pitchFamily="18" charset="0"/>
                <a:cs typeface="Times New Roman" panose="02020603050405020304" pitchFamily="18" charset="0"/>
              </a:rPr>
              <a:t> (1719 to 1752) encouraged to Art and artisans</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Lakhpatji</a:t>
            </a:r>
            <a:r>
              <a:rPr lang="en-IN" sz="1000" i="1" dirty="0">
                <a:solidFill>
                  <a:srgbClr val="222222"/>
                </a:solidFill>
                <a:latin typeface="Times New Roman" panose="02020603050405020304" pitchFamily="18" charset="0"/>
                <a:cs typeface="Times New Roman" panose="02020603050405020304" pitchFamily="18" charset="0"/>
              </a:rPr>
              <a:t> (1752 to 1761) established </a:t>
            </a:r>
            <a:r>
              <a:rPr lang="en-IN" sz="1000" i="1" dirty="0" err="1">
                <a:solidFill>
                  <a:srgbClr val="222222"/>
                </a:solidFill>
                <a:latin typeface="Times New Roman" panose="02020603050405020304" pitchFamily="18" charset="0"/>
                <a:cs typeface="Times New Roman" panose="02020603050405020304" pitchFamily="18" charset="0"/>
              </a:rPr>
              <a:t>Vrujbhasha</a:t>
            </a:r>
            <a:r>
              <a:rPr lang="en-IN" sz="1000" i="1" dirty="0">
                <a:solidFill>
                  <a:srgbClr val="222222"/>
                </a:solidFill>
                <a:latin typeface="Times New Roman" panose="02020603050405020304" pitchFamily="18" charset="0"/>
                <a:cs typeface="Times New Roman" panose="02020603050405020304" pitchFamily="18" charset="0"/>
              </a:rPr>
              <a:t> </a:t>
            </a:r>
            <a:r>
              <a:rPr lang="en-IN" sz="1000" i="1" dirty="0" err="1">
                <a:solidFill>
                  <a:srgbClr val="222222"/>
                </a:solidFill>
                <a:latin typeface="Times New Roman" panose="02020603050405020304" pitchFamily="18" charset="0"/>
                <a:cs typeface="Times New Roman" panose="02020603050405020304" pitchFamily="18" charset="0"/>
              </a:rPr>
              <a:t>Pathsala</a:t>
            </a:r>
            <a:endParaRPr lang="en-IN" sz="1000" i="1" dirty="0">
              <a:solidFill>
                <a:srgbClr val="222222"/>
              </a:solidFill>
              <a:latin typeface="Times New Roman" panose="02020603050405020304" pitchFamily="18" charset="0"/>
              <a:cs typeface="Times New Roman" panose="02020603050405020304" pitchFamily="18" charset="0"/>
            </a:endParaRP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Godji</a:t>
            </a:r>
            <a:r>
              <a:rPr lang="en-IN" sz="1000" i="1" dirty="0">
                <a:solidFill>
                  <a:srgbClr val="222222"/>
                </a:solidFill>
                <a:latin typeface="Times New Roman" panose="02020603050405020304" pitchFamily="18" charset="0"/>
                <a:cs typeface="Times New Roman" panose="02020603050405020304" pitchFamily="18" charset="0"/>
              </a:rPr>
              <a:t> 2</a:t>
            </a:r>
            <a:r>
              <a:rPr lang="en-IN" sz="1000" i="1" baseline="30000" dirty="0">
                <a:solidFill>
                  <a:srgbClr val="222222"/>
                </a:solidFill>
                <a:latin typeface="Times New Roman" panose="02020603050405020304" pitchFamily="18" charset="0"/>
                <a:cs typeface="Times New Roman" panose="02020603050405020304" pitchFamily="18" charset="0"/>
              </a:rPr>
              <a:t>nd</a:t>
            </a:r>
            <a:r>
              <a:rPr lang="en-IN" sz="1000" i="1" dirty="0">
                <a:solidFill>
                  <a:srgbClr val="222222"/>
                </a:solidFill>
                <a:latin typeface="Times New Roman" panose="02020603050405020304" pitchFamily="18" charset="0"/>
                <a:cs typeface="Times New Roman" panose="02020603050405020304" pitchFamily="18" charset="0"/>
              </a:rPr>
              <a:t> (1761  to 1779) Zara War</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Raydhanji</a:t>
            </a:r>
            <a:r>
              <a:rPr lang="en-IN" sz="1000" i="1" dirty="0">
                <a:solidFill>
                  <a:srgbClr val="222222"/>
                </a:solidFill>
                <a:latin typeface="Times New Roman" panose="02020603050405020304" pitchFamily="18" charset="0"/>
                <a:cs typeface="Times New Roman" panose="02020603050405020304" pitchFamily="18" charset="0"/>
              </a:rPr>
              <a:t> 2</a:t>
            </a:r>
            <a:r>
              <a:rPr lang="en-IN" sz="1000" i="1" baseline="30000" dirty="0">
                <a:solidFill>
                  <a:srgbClr val="222222"/>
                </a:solidFill>
                <a:latin typeface="Times New Roman" panose="02020603050405020304" pitchFamily="18" charset="0"/>
                <a:cs typeface="Times New Roman" panose="02020603050405020304" pitchFamily="18" charset="0"/>
              </a:rPr>
              <a:t>nd</a:t>
            </a:r>
            <a:r>
              <a:rPr lang="en-IN" sz="1000" i="1" dirty="0">
                <a:solidFill>
                  <a:srgbClr val="222222"/>
                </a:solidFill>
                <a:latin typeface="Times New Roman" panose="02020603050405020304" pitchFamily="18" charset="0"/>
                <a:cs typeface="Times New Roman" panose="02020603050405020304" pitchFamily="18" charset="0"/>
              </a:rPr>
              <a:t> (1779 to 1814)</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Bharmalji</a:t>
            </a:r>
            <a:r>
              <a:rPr lang="en-IN" sz="1000" i="1" dirty="0">
                <a:solidFill>
                  <a:srgbClr val="222222"/>
                </a:solidFill>
                <a:latin typeface="Times New Roman" panose="02020603050405020304" pitchFamily="18" charset="0"/>
                <a:cs typeface="Times New Roman" panose="02020603050405020304" pitchFamily="18" charset="0"/>
              </a:rPr>
              <a:t> 2</a:t>
            </a:r>
            <a:r>
              <a:rPr lang="en-IN" sz="1000" i="1" baseline="30000" dirty="0">
                <a:solidFill>
                  <a:srgbClr val="222222"/>
                </a:solidFill>
                <a:latin typeface="Times New Roman" panose="02020603050405020304" pitchFamily="18" charset="0"/>
                <a:cs typeface="Times New Roman" panose="02020603050405020304" pitchFamily="18" charset="0"/>
              </a:rPr>
              <a:t>nd</a:t>
            </a:r>
            <a:r>
              <a:rPr lang="en-IN" sz="1000" i="1" dirty="0">
                <a:solidFill>
                  <a:srgbClr val="222222"/>
                </a:solidFill>
                <a:latin typeface="Times New Roman" panose="02020603050405020304" pitchFamily="18" charset="0"/>
                <a:cs typeface="Times New Roman" panose="02020603050405020304" pitchFamily="18" charset="0"/>
              </a:rPr>
              <a:t> (1814 to 1819)</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Desalji</a:t>
            </a:r>
            <a:r>
              <a:rPr lang="en-IN" sz="1000" i="1" dirty="0">
                <a:solidFill>
                  <a:srgbClr val="222222"/>
                </a:solidFill>
                <a:latin typeface="Times New Roman" panose="02020603050405020304" pitchFamily="18" charset="0"/>
                <a:cs typeface="Times New Roman" panose="02020603050405020304" pitchFamily="18" charset="0"/>
              </a:rPr>
              <a:t> 2</a:t>
            </a:r>
            <a:r>
              <a:rPr lang="en-IN" sz="1000" i="1" baseline="30000" dirty="0">
                <a:solidFill>
                  <a:srgbClr val="222222"/>
                </a:solidFill>
                <a:latin typeface="Times New Roman" panose="02020603050405020304" pitchFamily="18" charset="0"/>
                <a:cs typeface="Times New Roman" panose="02020603050405020304" pitchFamily="18" charset="0"/>
              </a:rPr>
              <a:t>nd</a:t>
            </a:r>
            <a:r>
              <a:rPr lang="en-IN" sz="1000" i="1" dirty="0">
                <a:solidFill>
                  <a:srgbClr val="222222"/>
                </a:solidFill>
                <a:latin typeface="Times New Roman" panose="02020603050405020304" pitchFamily="18" charset="0"/>
                <a:cs typeface="Times New Roman" panose="02020603050405020304" pitchFamily="18" charset="0"/>
              </a:rPr>
              <a:t> (1819 to 1860)</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Pragmalji</a:t>
            </a:r>
            <a:r>
              <a:rPr lang="en-IN" sz="1000" i="1" dirty="0">
                <a:solidFill>
                  <a:srgbClr val="222222"/>
                </a:solidFill>
                <a:latin typeface="Times New Roman" panose="02020603050405020304" pitchFamily="18" charset="0"/>
                <a:cs typeface="Times New Roman" panose="02020603050405020304" pitchFamily="18" charset="0"/>
              </a:rPr>
              <a:t> 2</a:t>
            </a:r>
            <a:r>
              <a:rPr lang="en-IN" sz="1000" i="1" baseline="30000" dirty="0">
                <a:solidFill>
                  <a:srgbClr val="222222"/>
                </a:solidFill>
                <a:latin typeface="Times New Roman" panose="02020603050405020304" pitchFamily="18" charset="0"/>
                <a:cs typeface="Times New Roman" panose="02020603050405020304" pitchFamily="18" charset="0"/>
              </a:rPr>
              <a:t>nd</a:t>
            </a:r>
            <a:r>
              <a:rPr lang="en-IN" sz="1000" i="1" dirty="0">
                <a:solidFill>
                  <a:srgbClr val="222222"/>
                </a:solidFill>
                <a:latin typeface="Times New Roman" panose="02020603050405020304" pitchFamily="18" charset="0"/>
                <a:cs typeface="Times New Roman" panose="02020603050405020304" pitchFamily="18" charset="0"/>
              </a:rPr>
              <a:t> (1860 to 1875)</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Khengarji</a:t>
            </a:r>
            <a:r>
              <a:rPr lang="en-IN" sz="1000" i="1" dirty="0">
                <a:solidFill>
                  <a:srgbClr val="222222"/>
                </a:solidFill>
                <a:latin typeface="Times New Roman" panose="02020603050405020304" pitchFamily="18" charset="0"/>
                <a:cs typeface="Times New Roman" panose="02020603050405020304" pitchFamily="18" charset="0"/>
              </a:rPr>
              <a:t> 3</a:t>
            </a:r>
            <a:r>
              <a:rPr lang="en-IN" sz="1000" i="1" baseline="30000" dirty="0">
                <a:solidFill>
                  <a:srgbClr val="222222"/>
                </a:solidFill>
                <a:latin typeface="Times New Roman" panose="02020603050405020304" pitchFamily="18" charset="0"/>
                <a:cs typeface="Times New Roman" panose="02020603050405020304" pitchFamily="18" charset="0"/>
              </a:rPr>
              <a:t>rd</a:t>
            </a:r>
            <a:r>
              <a:rPr lang="en-IN" sz="1000" i="1" dirty="0">
                <a:solidFill>
                  <a:srgbClr val="222222"/>
                </a:solidFill>
                <a:latin typeface="Times New Roman" panose="02020603050405020304" pitchFamily="18" charset="0"/>
                <a:cs typeface="Times New Roman" panose="02020603050405020304" pitchFamily="18" charset="0"/>
              </a:rPr>
              <a:t> (1876 to 1942) established law and order</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Vijayrajji</a:t>
            </a:r>
            <a:r>
              <a:rPr lang="en-IN" sz="1000" i="1" dirty="0">
                <a:solidFill>
                  <a:srgbClr val="222222"/>
                </a:solidFill>
                <a:latin typeface="Times New Roman" panose="02020603050405020304" pitchFamily="18" charset="0"/>
                <a:cs typeface="Times New Roman" panose="02020603050405020304" pitchFamily="18" charset="0"/>
              </a:rPr>
              <a:t> (1942 to 1948) Vijay Vilas Palace, Vijay Sagar Dam</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Maharao</a:t>
            </a:r>
            <a:r>
              <a:rPr lang="en-IN" sz="1000" i="1" dirty="0">
                <a:solidFill>
                  <a:srgbClr val="222222"/>
                </a:solidFill>
                <a:latin typeface="Times New Roman" panose="02020603050405020304" pitchFamily="18" charset="0"/>
                <a:cs typeface="Times New Roman" panose="02020603050405020304" pitchFamily="18" charset="0"/>
              </a:rPr>
              <a:t> </a:t>
            </a:r>
            <a:r>
              <a:rPr lang="en-IN" sz="1000" i="1" dirty="0" err="1">
                <a:solidFill>
                  <a:srgbClr val="222222"/>
                </a:solidFill>
                <a:latin typeface="Times New Roman" panose="02020603050405020304" pitchFamily="18" charset="0"/>
                <a:cs typeface="Times New Roman" panose="02020603050405020304" pitchFamily="18" charset="0"/>
              </a:rPr>
              <a:t>Madansinghji</a:t>
            </a:r>
            <a:r>
              <a:rPr lang="en-IN" sz="1000" i="1" dirty="0">
                <a:solidFill>
                  <a:srgbClr val="222222"/>
                </a:solidFill>
                <a:latin typeface="Times New Roman" panose="02020603050405020304" pitchFamily="18" charset="0"/>
                <a:cs typeface="Times New Roman" panose="02020603050405020304" pitchFamily="18" charset="0"/>
              </a:rPr>
              <a:t> (1948 to  1991)</a:t>
            </a:r>
          </a:p>
          <a:p>
            <a:pPr marL="171450" indent="-171450">
              <a:spcAft>
                <a:spcPts val="800"/>
              </a:spcAft>
              <a:buFont typeface="Courier New" panose="02070309020205020404" pitchFamily="49" charset="0"/>
              <a:buChar char="o"/>
            </a:pPr>
            <a:r>
              <a:rPr lang="en-IN" sz="1000" i="1" dirty="0" err="1">
                <a:solidFill>
                  <a:srgbClr val="222222"/>
                </a:solidFill>
                <a:latin typeface="Times New Roman" panose="02020603050405020304" pitchFamily="18" charset="0"/>
                <a:cs typeface="Times New Roman" panose="02020603050405020304" pitchFamily="18" charset="0"/>
              </a:rPr>
              <a:t>Pragmalji</a:t>
            </a:r>
            <a:r>
              <a:rPr lang="en-IN" sz="1000" i="1" dirty="0">
                <a:solidFill>
                  <a:srgbClr val="222222"/>
                </a:solidFill>
                <a:latin typeface="Times New Roman" panose="02020603050405020304" pitchFamily="18" charset="0"/>
                <a:cs typeface="Times New Roman" panose="02020603050405020304" pitchFamily="18" charset="0"/>
              </a:rPr>
              <a:t> 3</a:t>
            </a:r>
            <a:r>
              <a:rPr lang="en-IN" sz="1000" i="1" baseline="30000" dirty="0">
                <a:solidFill>
                  <a:srgbClr val="222222"/>
                </a:solidFill>
                <a:latin typeface="Times New Roman" panose="02020603050405020304" pitchFamily="18" charset="0"/>
                <a:cs typeface="Times New Roman" panose="02020603050405020304" pitchFamily="18" charset="0"/>
              </a:rPr>
              <a:t>rd</a:t>
            </a:r>
            <a:r>
              <a:rPr lang="en-IN" sz="1000" i="1" dirty="0">
                <a:solidFill>
                  <a:srgbClr val="222222"/>
                </a:solidFill>
                <a:latin typeface="Times New Roman" panose="02020603050405020304" pitchFamily="18" charset="0"/>
                <a:cs typeface="Times New Roman" panose="02020603050405020304" pitchFamily="18" charset="0"/>
              </a:rPr>
              <a:t> (1991 to 2021) </a:t>
            </a:r>
          </a:p>
        </p:txBody>
      </p:sp>
    </p:spTree>
    <p:extLst>
      <p:ext uri="{BB962C8B-B14F-4D97-AF65-F5344CB8AC3E}">
        <p14:creationId xmlns:p14="http://schemas.microsoft.com/office/powerpoint/2010/main" val="2041159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7E8747-4B46-4F64-8578-B889F2A146FC}"/>
              </a:ext>
            </a:extLst>
          </p:cNvPr>
          <p:cNvSpPr txBox="1"/>
          <p:nvPr/>
        </p:nvSpPr>
        <p:spPr>
          <a:xfrm>
            <a:off x="2637718" y="961955"/>
            <a:ext cx="6916564" cy="461665"/>
          </a:xfrm>
          <a:prstGeom prst="rect">
            <a:avLst/>
          </a:prstGeom>
          <a:noFill/>
        </p:spPr>
        <p:txBody>
          <a:bodyPr wrap="square">
            <a:spAutoFit/>
          </a:bodyPr>
          <a:lstStyle/>
          <a:p>
            <a:pPr algn="ctr"/>
            <a:r>
              <a:rPr lang="en-IN" sz="2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rPr>
              <a:t>DHOLAVIRA – A HARAPPAN CIVILISATION </a:t>
            </a:r>
            <a:endParaRPr lang="en-IN" sz="2400" b="1" dirty="0">
              <a:ln w="0"/>
              <a:solidFill>
                <a:srgbClr val="C00000"/>
              </a:solidFill>
              <a:effectLst>
                <a:outerShdw blurRad="38100" dist="19050" dir="2700000" algn="tl" rotWithShape="0">
                  <a:schemeClr val="dk1">
                    <a:alpha val="40000"/>
                  </a:schemeClr>
                </a:outerShdw>
              </a:effectLst>
            </a:endParaRPr>
          </a:p>
        </p:txBody>
      </p:sp>
      <p:pic>
        <p:nvPicPr>
          <p:cNvPr id="2050" name="Picture 2" descr="Harappan city of Dholavira in Kutch among UNESCO&amp;#39;s world heritage sites |  India News,The Indian Express">
            <a:extLst>
              <a:ext uri="{FF2B5EF4-FFF2-40B4-BE49-F238E27FC236}">
                <a16:creationId xmlns:a16="http://schemas.microsoft.com/office/drawing/2014/main" id="{45ECB45E-F387-4A43-B0FF-F5F3641CC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669" y="1993707"/>
            <a:ext cx="6666914" cy="370569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B587ABA7-95E2-4854-9F55-5B2E34BB878E}"/>
              </a:ext>
            </a:extLst>
          </p:cNvPr>
          <p:cNvSpPr txBox="1"/>
          <p:nvPr/>
        </p:nvSpPr>
        <p:spPr>
          <a:xfrm>
            <a:off x="7431233" y="2413337"/>
            <a:ext cx="4246098" cy="2031325"/>
          </a:xfrm>
          <a:prstGeom prst="rect">
            <a:avLst/>
          </a:prstGeom>
          <a:noFill/>
        </p:spPr>
        <p:txBody>
          <a:bodyPr wrap="square">
            <a:spAutoFit/>
          </a:bodyPr>
          <a:lstStyle/>
          <a:p>
            <a:pPr algn="just"/>
            <a:r>
              <a:rPr lang="en-IN" dirty="0" err="1">
                <a:latin typeface="Times New Roman" panose="02020603050405020304" pitchFamily="18" charset="0"/>
                <a:cs typeface="Times New Roman" panose="02020603050405020304" pitchFamily="18" charset="0"/>
              </a:rPr>
              <a:t>Dholavira's</a:t>
            </a:r>
            <a:r>
              <a:rPr lang="en-IN" dirty="0">
                <a:latin typeface="Times New Roman" panose="02020603050405020304" pitchFamily="18" charset="0"/>
                <a:cs typeface="Times New Roman" panose="02020603050405020304" pitchFamily="18" charset="0"/>
              </a:rPr>
              <a:t> location is on the Tropic of Cancer. It is one of the five largest Harappan sites and most prominent archaeological sites in India belonging to the Indus Valley Civilization located in Kutch. It is also considered as City of Grandest of its time.</a:t>
            </a:r>
          </a:p>
        </p:txBody>
      </p:sp>
      <p:sp>
        <p:nvSpPr>
          <p:cNvPr id="6" name="Rectangle 5">
            <a:extLst>
              <a:ext uri="{FF2B5EF4-FFF2-40B4-BE49-F238E27FC236}">
                <a16:creationId xmlns:a16="http://schemas.microsoft.com/office/drawing/2014/main" id="{A7538441-E4EB-4A06-A35A-79C98AC9D6A2}"/>
              </a:ext>
            </a:extLst>
          </p:cNvPr>
          <p:cNvSpPr/>
          <p:nvPr/>
        </p:nvSpPr>
        <p:spPr>
          <a:xfrm rot="16200000">
            <a:off x="10750062" y="-111838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A3E1F7B3-A889-453E-8D38-D8CA60CE4FB7}"/>
              </a:ext>
            </a:extLst>
          </p:cNvPr>
          <p:cNvSpPr/>
          <p:nvPr/>
        </p:nvSpPr>
        <p:spPr>
          <a:xfrm rot="16200000">
            <a:off x="10750062" y="541606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5738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2C47-AC63-404C-AFAE-682DFBDF1066}"/>
              </a:ext>
            </a:extLst>
          </p:cNvPr>
          <p:cNvSpPr>
            <a:spLocks noGrp="1"/>
          </p:cNvSpPr>
          <p:nvPr>
            <p:ph type="title"/>
          </p:nvPr>
        </p:nvSpPr>
        <p:spPr/>
        <p:txBody>
          <a:bodyPr/>
          <a:lstStyle/>
          <a:p>
            <a:r>
              <a:rPr lang="en-US" b="1"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Focus 2022</a:t>
            </a:r>
          </a:p>
        </p:txBody>
      </p:sp>
      <p:sp>
        <p:nvSpPr>
          <p:cNvPr id="3" name="Content Placeholder 2">
            <a:extLst>
              <a:ext uri="{FF2B5EF4-FFF2-40B4-BE49-F238E27FC236}">
                <a16:creationId xmlns:a16="http://schemas.microsoft.com/office/drawing/2014/main" id="{94E58E8C-7A18-4DB5-962A-8BE48BF78DFF}"/>
              </a:ext>
            </a:extLst>
          </p:cNvPr>
          <p:cNvSpPr>
            <a:spLocks noGrp="1"/>
          </p:cNvSpPr>
          <p:nvPr>
            <p:ph idx="1"/>
          </p:nvPr>
        </p:nvSpPr>
        <p:spPr>
          <a:xfrm>
            <a:off x="1097280" y="2458683"/>
            <a:ext cx="9131942" cy="2505202"/>
          </a:xfrm>
        </p:spPr>
        <p:txBody>
          <a:bodyPr/>
          <a:lstStyle/>
          <a:p>
            <a:pPr>
              <a:buClr>
                <a:schemeClr val="tx1"/>
              </a:buClr>
              <a:buFont typeface="Courier New" panose="02070309020205020404" pitchFamily="49" charset="0"/>
              <a:buChar char="o"/>
            </a:pPr>
            <a:r>
              <a:rPr lang="en-US" sz="3200" dirty="0">
                <a:latin typeface="Times New Roman" panose="02020603050405020304" pitchFamily="18" charset="0"/>
                <a:cs typeface="Times New Roman" panose="02020603050405020304" pitchFamily="18" charset="0"/>
              </a:rPr>
              <a:t>1965 &amp; 1971 War: Hindu Refugees (2</a:t>
            </a:r>
            <a:r>
              <a:rPr lang="en-US" sz="3200" baseline="30000" dirty="0">
                <a:latin typeface="Times New Roman" panose="02020603050405020304" pitchFamily="18" charset="0"/>
                <a:cs typeface="Times New Roman" panose="02020603050405020304" pitchFamily="18" charset="0"/>
              </a:rPr>
              <a:t>nd</a:t>
            </a:r>
            <a:r>
              <a:rPr lang="en-US" sz="3200" dirty="0">
                <a:latin typeface="Times New Roman" panose="02020603050405020304" pitchFamily="18" charset="0"/>
                <a:cs typeface="Times New Roman" panose="02020603050405020304" pitchFamily="18" charset="0"/>
              </a:rPr>
              <a:t> July, 2022)</a:t>
            </a:r>
          </a:p>
          <a:p>
            <a:pPr>
              <a:buClr>
                <a:schemeClr val="tx1"/>
              </a:buClr>
              <a:buFont typeface="Courier New" panose="02070309020205020404" pitchFamily="49" charset="0"/>
              <a:buChar char="o"/>
            </a:pPr>
            <a:r>
              <a:rPr lang="en-US" sz="3200" dirty="0">
                <a:latin typeface="Times New Roman" panose="02020603050405020304" pitchFamily="18" charset="0"/>
                <a:cs typeface="Times New Roman" panose="02020603050405020304" pitchFamily="18" charset="0"/>
              </a:rPr>
              <a:t>Legend Series </a:t>
            </a:r>
          </a:p>
          <a:p>
            <a:pPr>
              <a:buClr>
                <a:schemeClr val="tx1"/>
              </a:buClr>
              <a:buFont typeface="Courier New" panose="02070309020205020404" pitchFamily="49" charset="0"/>
              <a:buChar char="o"/>
            </a:pPr>
            <a:r>
              <a:rPr lang="en-US" sz="3200" dirty="0">
                <a:latin typeface="Times New Roman" panose="02020603050405020304" pitchFamily="18" charset="0"/>
                <a:cs typeface="Times New Roman" panose="02020603050405020304" pitchFamily="18" charset="0"/>
              </a:rPr>
              <a:t>Setting-up Digital Archive. </a:t>
            </a:r>
          </a:p>
          <a:p>
            <a:pPr>
              <a:buClr>
                <a:schemeClr val="tx1"/>
              </a:buCl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1234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What a West Pakistani who was in former East Pakistan during the Liberation  War of 1971 remembers">
            <a:extLst>
              <a:ext uri="{FF2B5EF4-FFF2-40B4-BE49-F238E27FC236}">
                <a16:creationId xmlns:a16="http://schemas.microsoft.com/office/drawing/2014/main" id="{55CC5125-B7BB-4B68-810C-F69E9302BC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135" y="2464874"/>
            <a:ext cx="2491284" cy="36719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Box 2">
            <a:extLst>
              <a:ext uri="{FF2B5EF4-FFF2-40B4-BE49-F238E27FC236}">
                <a16:creationId xmlns:a16="http://schemas.microsoft.com/office/drawing/2014/main" id="{91BE9423-6F8D-4AF5-91A5-4F450D8CFDC4}"/>
              </a:ext>
            </a:extLst>
          </p:cNvPr>
          <p:cNvSpPr txBox="1"/>
          <p:nvPr/>
        </p:nvSpPr>
        <p:spPr>
          <a:xfrm>
            <a:off x="7256206" y="287573"/>
            <a:ext cx="4729467" cy="1354217"/>
          </a:xfrm>
          <a:prstGeom prst="rect">
            <a:avLst/>
          </a:prstGeom>
          <a:noFill/>
        </p:spPr>
        <p:txBody>
          <a:bodyPr wrap="square">
            <a:spAutoFit/>
          </a:bodyPr>
          <a:lstStyle/>
          <a:p>
            <a:r>
              <a:rPr lang="en-IN" sz="4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1965 &amp; 1971 WAR</a:t>
            </a:r>
          </a:p>
          <a:p>
            <a:endParaRPr lang="en-IN" sz="1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IN"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HINDU REFUGEES </a:t>
            </a:r>
          </a:p>
        </p:txBody>
      </p:sp>
      <p:pic>
        <p:nvPicPr>
          <p:cNvPr id="1026" name="Picture 2" descr="Indo-Pak war 1971: When Army Chief told Pakistan &amp;#39;you surrender or we wipe  you out&amp;#39;">
            <a:extLst>
              <a:ext uri="{FF2B5EF4-FFF2-40B4-BE49-F238E27FC236}">
                <a16:creationId xmlns:a16="http://schemas.microsoft.com/office/drawing/2014/main" id="{9E8657F8-15AA-4250-AB01-4DDF4C54D5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9448" y="287572"/>
            <a:ext cx="3097988" cy="17426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28" name="Picture 4" descr="The Desert Raids of the 1971 War">
            <a:extLst>
              <a:ext uri="{FF2B5EF4-FFF2-40B4-BE49-F238E27FC236}">
                <a16:creationId xmlns:a16="http://schemas.microsoft.com/office/drawing/2014/main" id="{5A0AE6D3-B650-4B91-8EF6-3908006D49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135" y="287573"/>
            <a:ext cx="3097988" cy="17426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a:extLst>
              <a:ext uri="{FF2B5EF4-FFF2-40B4-BE49-F238E27FC236}">
                <a16:creationId xmlns:a16="http://schemas.microsoft.com/office/drawing/2014/main" id="{228DF9EA-C01F-44B7-9509-1F5723B86EE2}"/>
              </a:ext>
            </a:extLst>
          </p:cNvPr>
          <p:cNvSpPr/>
          <p:nvPr/>
        </p:nvSpPr>
        <p:spPr>
          <a:xfrm>
            <a:off x="11465169" y="2607723"/>
            <a:ext cx="726831"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049D59A5-FFE9-4401-8FFA-556A2603D258}"/>
              </a:ext>
            </a:extLst>
          </p:cNvPr>
          <p:cNvSpPr txBox="1"/>
          <p:nvPr/>
        </p:nvSpPr>
        <p:spPr>
          <a:xfrm>
            <a:off x="3552132" y="2408000"/>
            <a:ext cx="7322194" cy="3539430"/>
          </a:xfrm>
          <a:prstGeom prst="rect">
            <a:avLst/>
          </a:prstGeom>
          <a:noFill/>
        </p:spPr>
        <p:txBody>
          <a:bodyPr wrap="square" rtlCol="0">
            <a:spAutoFit/>
          </a:bodyPr>
          <a:lstStyle/>
          <a:p>
            <a:pPr marL="285750" indent="-285750" algn="just">
              <a:spcBef>
                <a:spcPts val="0"/>
              </a:spcBef>
              <a:spcAft>
                <a:spcPts val="0"/>
              </a:spcAft>
              <a:buFont typeface="Arial" panose="020B0604020202020204" pitchFamily="34" charset="0"/>
              <a:buChar char="•"/>
            </a:pPr>
            <a:r>
              <a:rPr lang="en-US" sz="1600" dirty="0">
                <a:solidFill>
                  <a:srgbClr val="0E101A"/>
                </a:solidFill>
                <a:effectLst/>
                <a:latin typeface="Times New Roman" panose="02020603050405020304" pitchFamily="18" charset="0"/>
                <a:cs typeface="Times New Roman" panose="02020603050405020304" pitchFamily="18" charset="0"/>
              </a:rPr>
              <a:t>During an </a:t>
            </a:r>
            <a:r>
              <a:rPr lang="en-US" sz="1600" dirty="0">
                <a:solidFill>
                  <a:srgbClr val="0E101A"/>
                </a:solidFill>
                <a:latin typeface="Times New Roman" panose="02020603050405020304" pitchFamily="18" charset="0"/>
                <a:cs typeface="Times New Roman" panose="02020603050405020304" pitchFamily="18" charset="0"/>
              </a:rPr>
              <a:t>attacked by </a:t>
            </a:r>
            <a:r>
              <a:rPr lang="en-US" sz="1600" dirty="0">
                <a:solidFill>
                  <a:srgbClr val="0E101A"/>
                </a:solidFill>
                <a:effectLst/>
                <a:latin typeface="Times New Roman" panose="02020603050405020304" pitchFamily="18" charset="0"/>
                <a:cs typeface="Times New Roman" panose="02020603050405020304" pitchFamily="18" charset="0"/>
              </a:rPr>
              <a:t>Pakistan Army in </a:t>
            </a:r>
            <a:r>
              <a:rPr lang="en-US" sz="1600" dirty="0" err="1">
                <a:solidFill>
                  <a:srgbClr val="0E101A"/>
                </a:solidFill>
                <a:effectLst/>
                <a:latin typeface="Times New Roman" panose="02020603050405020304" pitchFamily="18" charset="0"/>
                <a:cs typeface="Times New Roman" panose="02020603050405020304" pitchFamily="18" charset="0"/>
              </a:rPr>
              <a:t>Rann</a:t>
            </a:r>
            <a:r>
              <a:rPr lang="en-US" sz="1600" dirty="0">
                <a:solidFill>
                  <a:srgbClr val="0E101A"/>
                </a:solidFill>
                <a:effectLst/>
                <a:latin typeface="Times New Roman" panose="02020603050405020304" pitchFamily="18" charset="0"/>
                <a:cs typeface="Times New Roman" panose="02020603050405020304" pitchFamily="18" charset="0"/>
              </a:rPr>
              <a:t> of Kutch in 1965, appropriate Border Security Forces were no deployed in </a:t>
            </a:r>
            <a:r>
              <a:rPr lang="en-US" sz="1600" dirty="0">
                <a:solidFill>
                  <a:srgbClr val="0E101A"/>
                </a:solidFill>
                <a:latin typeface="Times New Roman" panose="02020603050405020304" pitchFamily="18" charset="0"/>
                <a:cs typeface="Times New Roman" panose="02020603050405020304" pitchFamily="18" charset="0"/>
              </a:rPr>
              <a:t>Kutch for its protection.</a:t>
            </a:r>
            <a:r>
              <a:rPr lang="en-US" sz="1600" dirty="0">
                <a:solidFill>
                  <a:srgbClr val="0E101A"/>
                </a:solidFill>
                <a:effectLst/>
                <a:latin typeface="Times New Roman" panose="02020603050405020304" pitchFamily="18" charset="0"/>
                <a:cs typeface="Times New Roman" panose="02020603050405020304" pitchFamily="18" charset="0"/>
              </a:rPr>
              <a:t> Due to a lack of aggressive approach by Indian Army and Government of India on  recapturing areas of Kutch, we have lost </a:t>
            </a:r>
            <a:r>
              <a:rPr lang="en-US" sz="1600" b="1" dirty="0">
                <a:solidFill>
                  <a:srgbClr val="0E101A"/>
                </a:solidFill>
                <a:effectLst/>
                <a:latin typeface="Times New Roman" panose="02020603050405020304" pitchFamily="18" charset="0"/>
                <a:cs typeface="Times New Roman" panose="02020603050405020304" pitchFamily="18" charset="0"/>
              </a:rPr>
              <a:t>“</a:t>
            </a:r>
            <a:r>
              <a:rPr lang="en-US" sz="1600" b="1" dirty="0" err="1">
                <a:solidFill>
                  <a:srgbClr val="0E101A"/>
                </a:solidFill>
                <a:effectLst/>
                <a:latin typeface="Times New Roman" panose="02020603050405020304" pitchFamily="18" charset="0"/>
                <a:cs typeface="Times New Roman" panose="02020603050405020304" pitchFamily="18" charset="0"/>
              </a:rPr>
              <a:t>Chhadbet</a:t>
            </a:r>
            <a:r>
              <a:rPr lang="en-US" sz="1600" b="1" dirty="0">
                <a:solidFill>
                  <a:srgbClr val="0E101A"/>
                </a:solidFill>
                <a:effectLst/>
                <a:latin typeface="Times New Roman" panose="02020603050405020304" pitchFamily="18" charset="0"/>
                <a:cs typeface="Times New Roman" panose="02020603050405020304" pitchFamily="18" charset="0"/>
              </a:rPr>
              <a:t>”!</a:t>
            </a:r>
            <a:r>
              <a:rPr lang="en-US" sz="1600" dirty="0">
                <a:solidFill>
                  <a:srgbClr val="0E101A"/>
                </a:solidFill>
                <a:effectLst/>
                <a:latin typeface="Times New Roman" panose="02020603050405020304" pitchFamily="18" charset="0"/>
                <a:cs typeface="Times New Roman" panose="02020603050405020304" pitchFamily="18" charset="0"/>
              </a:rPr>
              <a:t> A historic agitation (</a:t>
            </a:r>
            <a:r>
              <a:rPr lang="en-US" sz="1600" dirty="0" err="1">
                <a:solidFill>
                  <a:srgbClr val="0E101A"/>
                </a:solidFill>
                <a:effectLst/>
                <a:latin typeface="Times New Roman" panose="02020603050405020304" pitchFamily="18" charset="0"/>
                <a:cs typeface="Times New Roman" panose="02020603050405020304" pitchFamily="18" charset="0"/>
              </a:rPr>
              <a:t>કચ્છ</a:t>
            </a:r>
            <a:r>
              <a:rPr lang="en-US" sz="1600" dirty="0">
                <a:solidFill>
                  <a:srgbClr val="0E101A"/>
                </a:solidFill>
                <a:effectLst/>
                <a:latin typeface="Times New Roman" panose="02020603050405020304" pitchFamily="18" charset="0"/>
                <a:cs typeface="Times New Roman" panose="02020603050405020304" pitchFamily="18" charset="0"/>
              </a:rPr>
              <a:t> </a:t>
            </a:r>
            <a:r>
              <a:rPr lang="en-US" sz="1600" dirty="0" err="1">
                <a:solidFill>
                  <a:srgbClr val="0E101A"/>
                </a:solidFill>
                <a:effectLst/>
                <a:latin typeface="Times New Roman" panose="02020603050405020304" pitchFamily="18" charset="0"/>
                <a:cs typeface="Times New Roman" panose="02020603050405020304" pitchFamily="18" charset="0"/>
              </a:rPr>
              <a:t>સત્યાગ્રહ</a:t>
            </a:r>
            <a:r>
              <a:rPr lang="en-US" sz="1600" dirty="0">
                <a:solidFill>
                  <a:srgbClr val="0E101A"/>
                </a:solidFill>
                <a:effectLst/>
                <a:latin typeface="Times New Roman" panose="02020603050405020304" pitchFamily="18" charset="0"/>
                <a:cs typeface="Times New Roman" panose="02020603050405020304" pitchFamily="18" charset="0"/>
              </a:rPr>
              <a:t>) organized in 1968 against the move to hand over </a:t>
            </a:r>
            <a:r>
              <a:rPr lang="en-US" sz="1600" b="1" dirty="0" err="1">
                <a:solidFill>
                  <a:srgbClr val="0E101A"/>
                </a:solidFill>
                <a:effectLst/>
                <a:latin typeface="Times New Roman" panose="02020603050405020304" pitchFamily="18" charset="0"/>
                <a:cs typeface="Times New Roman" panose="02020603050405020304" pitchFamily="18" charset="0"/>
              </a:rPr>
              <a:t>Chhadbat</a:t>
            </a:r>
            <a:r>
              <a:rPr lang="en-US" sz="1600" b="1" dirty="0">
                <a:solidFill>
                  <a:srgbClr val="0E101A"/>
                </a:solidFill>
                <a:effectLst/>
                <a:latin typeface="Times New Roman" panose="02020603050405020304" pitchFamily="18" charset="0"/>
                <a:cs typeface="Times New Roman" panose="02020603050405020304" pitchFamily="18" charset="0"/>
              </a:rPr>
              <a:t> </a:t>
            </a:r>
            <a:r>
              <a:rPr lang="en-US" sz="1600" dirty="0">
                <a:solidFill>
                  <a:srgbClr val="0E101A"/>
                </a:solidFill>
                <a:effectLst/>
                <a:latin typeface="Times New Roman" panose="02020603050405020304" pitchFamily="18" charset="0"/>
                <a:cs typeface="Times New Roman" panose="02020603050405020304" pitchFamily="18" charset="0"/>
              </a:rPr>
              <a:t>to Pakistan, all opposition parties united and raised their voice against this move.</a:t>
            </a:r>
          </a:p>
          <a:p>
            <a:pPr>
              <a:spcBef>
                <a:spcPts val="0"/>
              </a:spcBef>
              <a:spcAft>
                <a:spcPts val="0"/>
              </a:spcAft>
            </a:pPr>
            <a:endParaRPr lang="en-US" sz="1600" dirty="0">
              <a:solidFill>
                <a:srgbClr val="0E101A"/>
              </a:solidFill>
              <a:effectLst/>
              <a:latin typeface="Times New Roman" panose="02020603050405020304" pitchFamily="18" charset="0"/>
              <a:cs typeface="Times New Roman" panose="02020603050405020304" pitchFamily="18" charset="0"/>
            </a:endParaRPr>
          </a:p>
          <a:p>
            <a:pPr marL="285750" indent="-285750" algn="just">
              <a:spcBef>
                <a:spcPts val="0"/>
              </a:spcBef>
              <a:spcAft>
                <a:spcPts val="0"/>
              </a:spcAft>
              <a:buFont typeface="Arial" panose="020B0604020202020204" pitchFamily="34" charset="0"/>
              <a:buChar char="•"/>
            </a:pPr>
            <a:r>
              <a:rPr lang="en-US" sz="1600" dirty="0">
                <a:solidFill>
                  <a:srgbClr val="0E101A"/>
                </a:solidFill>
                <a:effectLst/>
                <a:latin typeface="Times New Roman" panose="02020603050405020304" pitchFamily="18" charset="0"/>
                <a:cs typeface="Times New Roman" panose="02020603050405020304" pitchFamily="18" charset="0"/>
              </a:rPr>
              <a:t>During the 1971 war, the Indian army marched from Kutch to Sindh and conquered the territory up to </a:t>
            </a:r>
            <a:r>
              <a:rPr lang="en-US" sz="1600" dirty="0" err="1">
                <a:solidFill>
                  <a:srgbClr val="0E101A"/>
                </a:solidFill>
                <a:effectLst/>
                <a:latin typeface="Times New Roman" panose="02020603050405020304" pitchFamily="18" charset="0"/>
                <a:cs typeface="Times New Roman" panose="02020603050405020304" pitchFamily="18" charset="0"/>
              </a:rPr>
              <a:t>Nagarparkar</a:t>
            </a:r>
            <a:r>
              <a:rPr lang="en-US" sz="1600" dirty="0">
                <a:solidFill>
                  <a:srgbClr val="0E101A"/>
                </a:solidFill>
                <a:effectLst/>
                <a:latin typeface="Times New Roman" panose="02020603050405020304" pitchFamily="18" charset="0"/>
                <a:cs typeface="Times New Roman" panose="02020603050405020304" pitchFamily="18" charset="0"/>
              </a:rPr>
              <a:t>. Had the war lasted even one more day, the independence of Sindh would have been in the handshake. But thousands of Hindu refugees reached the Kutch-Gujarat-Rajasthan border after Indian Army decided to hand over the territory won under the Shimla Agreement to Pakistan Army.</a:t>
            </a:r>
          </a:p>
          <a:p>
            <a:pPr>
              <a:spcBef>
                <a:spcPts val="0"/>
              </a:spcBef>
              <a:spcAft>
                <a:spcPts val="0"/>
              </a:spcAft>
            </a:pPr>
            <a:endParaRPr lang="en-US" sz="1600" dirty="0">
              <a:solidFill>
                <a:srgbClr val="0E101A"/>
              </a:solidFill>
              <a:effectLst/>
              <a:latin typeface="Times New Roman" panose="02020603050405020304" pitchFamily="18" charset="0"/>
              <a:cs typeface="Times New Roman" panose="02020603050405020304" pitchFamily="18" charset="0"/>
            </a:endParaRPr>
          </a:p>
          <a:p>
            <a:pPr marL="285750" indent="-285750">
              <a:spcBef>
                <a:spcPts val="0"/>
              </a:spcBef>
              <a:spcAft>
                <a:spcPts val="0"/>
              </a:spcAft>
              <a:buFont typeface="Arial" panose="020B0604020202020204" pitchFamily="34" charset="0"/>
              <a:buChar char="•"/>
            </a:pPr>
            <a:r>
              <a:rPr lang="en-US" sz="1600" dirty="0">
                <a:solidFill>
                  <a:srgbClr val="0E101A"/>
                </a:solidFill>
                <a:effectLst/>
                <a:latin typeface="Times New Roman" panose="02020603050405020304" pitchFamily="18" charset="0"/>
                <a:cs typeface="Times New Roman" panose="02020603050405020304" pitchFamily="18" charset="0"/>
              </a:rPr>
              <a:t> Later on, they got Indian citizenship.</a:t>
            </a:r>
          </a:p>
        </p:txBody>
      </p:sp>
    </p:spTree>
    <p:extLst>
      <p:ext uri="{BB962C8B-B14F-4D97-AF65-F5344CB8AC3E}">
        <p14:creationId xmlns:p14="http://schemas.microsoft.com/office/powerpoint/2010/main" val="2235087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F395F2E-823D-4D64-B086-4F9F179217C7}"/>
              </a:ext>
            </a:extLst>
          </p:cNvPr>
          <p:cNvSpPr txBox="1">
            <a:spLocks/>
          </p:cNvSpPr>
          <p:nvPr/>
        </p:nvSpPr>
        <p:spPr>
          <a:xfrm>
            <a:off x="486697" y="160999"/>
            <a:ext cx="10058400" cy="1450757"/>
          </a:xfrm>
          <a:prstGeom prst="rect">
            <a:avLst/>
          </a:prstGeom>
        </p:spPr>
        <p:txBody>
          <a:bodyPr>
            <a:normAutofit fontScale="2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nSpc>
                <a:spcPct val="150000"/>
              </a:lnSpc>
            </a:pP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95DCE58-9E80-44B1-AADD-A69A068F6962}"/>
              </a:ext>
            </a:extLst>
          </p:cNvPr>
          <p:cNvSpPr txBox="1"/>
          <p:nvPr/>
        </p:nvSpPr>
        <p:spPr>
          <a:xfrm>
            <a:off x="399455" y="2576098"/>
            <a:ext cx="3938243" cy="1046440"/>
          </a:xfrm>
          <a:prstGeom prst="rect">
            <a:avLst/>
          </a:prstGeom>
          <a:noFill/>
        </p:spPr>
        <p:txBody>
          <a:bodyPr wrap="square" rtlCol="0">
            <a:spAutoFit/>
          </a:bodyPr>
          <a:lstStyle/>
          <a:p>
            <a:r>
              <a:rPr lang="en-US"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Legend Series</a:t>
            </a:r>
            <a:br>
              <a:rPr lang="en-US" b="1" dirty="0">
                <a:latin typeface="Times New Roman" panose="02020603050405020304" pitchFamily="18" charset="0"/>
                <a:cs typeface="Times New Roman" panose="02020603050405020304" pitchFamily="18" charset="0"/>
              </a:rPr>
            </a:br>
            <a:endParaRPr lang="en-US" sz="1400"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1028" name="Picture 4" descr="Kantisen Shroff - YouTube">
            <a:extLst>
              <a:ext uri="{FF2B5EF4-FFF2-40B4-BE49-F238E27FC236}">
                <a16:creationId xmlns:a16="http://schemas.microsoft.com/office/drawing/2014/main" id="{C9EC96CB-9E0B-47AC-BEBB-E4E534DF0A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55" y="769431"/>
            <a:ext cx="1611756" cy="1611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7">
            <a:extLst>
              <a:ext uri="{FF2B5EF4-FFF2-40B4-BE49-F238E27FC236}">
                <a16:creationId xmlns:a16="http://schemas.microsoft.com/office/drawing/2014/main" id="{37A01119-B005-41EF-8356-D31511A25B67}"/>
              </a:ext>
            </a:extLst>
          </p:cNvPr>
          <p:cNvGraphicFramePr>
            <a:graphicFrameLocks noGrp="1"/>
          </p:cNvGraphicFramePr>
          <p:nvPr>
            <p:extLst>
              <p:ext uri="{D42A27DB-BD31-4B8C-83A1-F6EECF244321}">
                <p14:modId xmlns:p14="http://schemas.microsoft.com/office/powerpoint/2010/main" val="462469353"/>
              </p:ext>
            </p:extLst>
          </p:nvPr>
        </p:nvGraphicFramePr>
        <p:xfrm>
          <a:off x="4478366" y="378499"/>
          <a:ext cx="7501543" cy="5309863"/>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900302">
                  <a:extLst>
                    <a:ext uri="{9D8B030D-6E8A-4147-A177-3AD203B41FA5}">
                      <a16:colId xmlns:a16="http://schemas.microsoft.com/office/drawing/2014/main" val="3412511768"/>
                    </a:ext>
                  </a:extLst>
                </a:gridCol>
                <a:gridCol w="1889451">
                  <a:extLst>
                    <a:ext uri="{9D8B030D-6E8A-4147-A177-3AD203B41FA5}">
                      <a16:colId xmlns:a16="http://schemas.microsoft.com/office/drawing/2014/main" val="516985721"/>
                    </a:ext>
                  </a:extLst>
                </a:gridCol>
                <a:gridCol w="1151858">
                  <a:extLst>
                    <a:ext uri="{9D8B030D-6E8A-4147-A177-3AD203B41FA5}">
                      <a16:colId xmlns:a16="http://schemas.microsoft.com/office/drawing/2014/main" val="3272923384"/>
                    </a:ext>
                  </a:extLst>
                </a:gridCol>
                <a:gridCol w="788113">
                  <a:extLst>
                    <a:ext uri="{9D8B030D-6E8A-4147-A177-3AD203B41FA5}">
                      <a16:colId xmlns:a16="http://schemas.microsoft.com/office/drawing/2014/main" val="107841397"/>
                    </a:ext>
                  </a:extLst>
                </a:gridCol>
                <a:gridCol w="2771819">
                  <a:extLst>
                    <a:ext uri="{9D8B030D-6E8A-4147-A177-3AD203B41FA5}">
                      <a16:colId xmlns:a16="http://schemas.microsoft.com/office/drawing/2014/main" val="1614436388"/>
                    </a:ext>
                  </a:extLst>
                </a:gridCol>
              </a:tblGrid>
              <a:tr h="280636">
                <a:tc>
                  <a:txBody>
                    <a:bodyPr/>
                    <a:lstStyle/>
                    <a:p>
                      <a:pPr algn="ctr" fontAlgn="b"/>
                      <a:r>
                        <a:rPr lang="en-US" sz="1800" b="1" dirty="0">
                          <a:solidFill>
                            <a:schemeClr val="bg1"/>
                          </a:solidFill>
                          <a:effectLst/>
                          <a:latin typeface="Times New Roman" panose="02020603050405020304" pitchFamily="18" charset="0"/>
                          <a:cs typeface="Times New Roman" panose="02020603050405020304" pitchFamily="18" charset="0"/>
                        </a:rPr>
                        <a:t>Sr No</a:t>
                      </a:r>
                    </a:p>
                  </a:txBody>
                  <a:tcPr marL="7620" marR="7620" marT="7620" marB="0" anchor="b"/>
                </a:tc>
                <a:tc>
                  <a:txBody>
                    <a:bodyPr/>
                    <a:lstStyle/>
                    <a:p>
                      <a:pPr algn="ctr" fontAlgn="b"/>
                      <a:r>
                        <a:rPr lang="en-US" sz="1800" b="1" dirty="0">
                          <a:solidFill>
                            <a:schemeClr val="bg1"/>
                          </a:solidFill>
                          <a:effectLst/>
                          <a:latin typeface="Times New Roman" panose="02020603050405020304" pitchFamily="18" charset="0"/>
                          <a:cs typeface="Times New Roman" panose="02020603050405020304" pitchFamily="18" charset="0"/>
                        </a:rPr>
                        <a:t>Name</a:t>
                      </a:r>
                    </a:p>
                  </a:txBody>
                  <a:tcPr marL="7620" marR="7620" marT="7620" marB="0" anchor="b"/>
                </a:tc>
                <a:tc>
                  <a:txBody>
                    <a:bodyPr/>
                    <a:lstStyle/>
                    <a:p>
                      <a:pPr algn="ctr" fontAlgn="b"/>
                      <a:r>
                        <a:rPr lang="en-US" sz="1800" b="1" dirty="0">
                          <a:solidFill>
                            <a:schemeClr val="bg1"/>
                          </a:solidFill>
                          <a:effectLst/>
                          <a:latin typeface="Times New Roman" panose="02020603050405020304" pitchFamily="18" charset="0"/>
                          <a:cs typeface="Times New Roman" panose="02020603050405020304" pitchFamily="18" charset="0"/>
                        </a:rPr>
                        <a:t>Place</a:t>
                      </a:r>
                    </a:p>
                  </a:txBody>
                  <a:tcPr marL="7620" marR="7620" marT="7620" marB="0" anchor="b"/>
                </a:tc>
                <a:tc>
                  <a:txBody>
                    <a:bodyPr/>
                    <a:lstStyle/>
                    <a:p>
                      <a:pPr algn="ctr" fontAlgn="b"/>
                      <a:r>
                        <a:rPr lang="en-US" sz="1800" b="1" dirty="0">
                          <a:solidFill>
                            <a:schemeClr val="bg1"/>
                          </a:solidFill>
                          <a:effectLst/>
                          <a:latin typeface="Times New Roman" panose="02020603050405020304" pitchFamily="18" charset="0"/>
                          <a:cs typeface="Times New Roman" panose="02020603050405020304" pitchFamily="18" charset="0"/>
                        </a:rPr>
                        <a:t>Age</a:t>
                      </a:r>
                    </a:p>
                  </a:txBody>
                  <a:tcPr marL="7620" marR="7620" marT="7620" marB="0" anchor="b"/>
                </a:tc>
                <a:tc>
                  <a:txBody>
                    <a:bodyPr/>
                    <a:lstStyle/>
                    <a:p>
                      <a:pPr algn="ctr" fontAlgn="b"/>
                      <a:r>
                        <a:rPr lang="en-US" sz="1800" b="1" dirty="0">
                          <a:solidFill>
                            <a:schemeClr val="bg1"/>
                          </a:solidFill>
                          <a:effectLst/>
                          <a:latin typeface="Times New Roman" panose="02020603050405020304" pitchFamily="18" charset="0"/>
                          <a:cs typeface="Times New Roman" panose="02020603050405020304" pitchFamily="18" charset="0"/>
                        </a:rPr>
                        <a:t>Category</a:t>
                      </a:r>
                    </a:p>
                  </a:txBody>
                  <a:tcPr marL="7620" marR="7620" marT="7620" marB="0" anchor="b"/>
                </a:tc>
                <a:extLst>
                  <a:ext uri="{0D108BD9-81ED-4DB2-BD59-A6C34878D82A}">
                    <a16:rowId xmlns:a16="http://schemas.microsoft.com/office/drawing/2014/main" val="2406352821"/>
                  </a:ext>
                </a:extLst>
              </a:tr>
              <a:tr h="219958">
                <a:tc>
                  <a:txBody>
                    <a:bodyPr/>
                    <a:lstStyle/>
                    <a:p>
                      <a:pPr algn="ctr" fontAlgn="b"/>
                      <a:r>
                        <a:rPr lang="en-US" sz="1400">
                          <a:solidFill>
                            <a:srgbClr val="000000"/>
                          </a:solidFill>
                          <a:effectLst/>
                          <a:latin typeface="Times New Roman" panose="02020603050405020304" pitchFamily="18" charset="0"/>
                        </a:rPr>
                        <a:t>1</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Kantisen Shroff</a:t>
                      </a:r>
                    </a:p>
                  </a:txBody>
                  <a:tcPr marL="7620" marR="7620" marT="7620" marB="0" anchor="b"/>
                </a:tc>
                <a:tc>
                  <a:txBody>
                    <a:bodyPr/>
                    <a:lstStyle/>
                    <a:p>
                      <a:pP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100</a:t>
                      </a:r>
                    </a:p>
                  </a:txBody>
                  <a:tcPr marL="7620" marR="7620" marT="7620" marB="0" anchor="b"/>
                </a:tc>
                <a:tc>
                  <a:txBody>
                    <a:bodyPr/>
                    <a:lstStyle/>
                    <a:p>
                      <a:pPr fontAlgn="b"/>
                      <a:r>
                        <a:rPr lang="en-US" sz="1400" dirty="0">
                          <a:effectLst/>
                          <a:latin typeface="Times New Roman" panose="02020603050405020304" pitchFamily="18" charset="0"/>
                        </a:rPr>
                        <a:t>Visionary</a:t>
                      </a:r>
                    </a:p>
                  </a:txBody>
                  <a:tcPr marL="7620" marR="7620" marT="7620" marB="0" anchor="b"/>
                </a:tc>
                <a:extLst>
                  <a:ext uri="{0D108BD9-81ED-4DB2-BD59-A6C34878D82A}">
                    <a16:rowId xmlns:a16="http://schemas.microsoft.com/office/drawing/2014/main" val="3128559654"/>
                  </a:ext>
                </a:extLst>
              </a:tr>
              <a:tr h="219958">
                <a:tc>
                  <a:txBody>
                    <a:bodyPr/>
                    <a:lstStyle/>
                    <a:p>
                      <a:pPr algn="ctr" fontAlgn="b"/>
                      <a:r>
                        <a:rPr lang="en-US" sz="1400">
                          <a:solidFill>
                            <a:srgbClr val="000000"/>
                          </a:solidFill>
                          <a:effectLst/>
                          <a:latin typeface="Times New Roman" panose="02020603050405020304" pitchFamily="18" charset="0"/>
                        </a:rPr>
                        <a:t>2</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Umiyashankar Ajani</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Bhuj</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88</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Historian</a:t>
                      </a:r>
                    </a:p>
                  </a:txBody>
                  <a:tcPr marL="7620" marR="7620" marT="7620" marB="0" anchor="b"/>
                </a:tc>
                <a:extLst>
                  <a:ext uri="{0D108BD9-81ED-4DB2-BD59-A6C34878D82A}">
                    <a16:rowId xmlns:a16="http://schemas.microsoft.com/office/drawing/2014/main" val="3081734945"/>
                  </a:ext>
                </a:extLst>
              </a:tr>
              <a:tr h="219958">
                <a:tc>
                  <a:txBody>
                    <a:bodyPr/>
                    <a:lstStyle/>
                    <a:p>
                      <a:pPr algn="ctr" fontAlgn="b"/>
                      <a:r>
                        <a:rPr lang="en-US" sz="1400">
                          <a:solidFill>
                            <a:srgbClr val="000000"/>
                          </a:solidFill>
                          <a:effectLst/>
                          <a:latin typeface="Times New Roman" panose="02020603050405020304" pitchFamily="18" charset="0"/>
                        </a:rPr>
                        <a:t>3</a:t>
                      </a:r>
                    </a:p>
                  </a:txBody>
                  <a:tcPr marL="7620" marR="7620" marT="7620" marB="0" anchor="b"/>
                </a:tc>
                <a:tc>
                  <a:txBody>
                    <a:bodyPr/>
                    <a:lstStyle/>
                    <a:p>
                      <a:pPr fontAlgn="b"/>
                      <a:r>
                        <a:rPr lang="en-US" sz="1400" dirty="0" err="1">
                          <a:solidFill>
                            <a:srgbClr val="000000"/>
                          </a:solidFill>
                          <a:effectLst/>
                          <a:latin typeface="Times New Roman" panose="02020603050405020304" pitchFamily="18" charset="0"/>
                        </a:rPr>
                        <a:t>Sureshchandra</a:t>
                      </a:r>
                      <a:r>
                        <a:rPr lang="en-US" sz="1400" dirty="0">
                          <a:solidFill>
                            <a:srgbClr val="000000"/>
                          </a:solidFill>
                          <a:effectLst/>
                          <a:latin typeface="Times New Roman" panose="02020603050405020304" pitchFamily="18" charset="0"/>
                        </a:rPr>
                        <a:t> Mehta</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Ahmedabad</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86</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Ex-CM, Gujarat</a:t>
                      </a:r>
                    </a:p>
                  </a:txBody>
                  <a:tcPr marL="7620" marR="7620" marT="7620" marB="0" anchor="b"/>
                </a:tc>
                <a:extLst>
                  <a:ext uri="{0D108BD9-81ED-4DB2-BD59-A6C34878D82A}">
                    <a16:rowId xmlns:a16="http://schemas.microsoft.com/office/drawing/2014/main" val="1141957774"/>
                  </a:ext>
                </a:extLst>
              </a:tr>
              <a:tr h="226729">
                <a:tc>
                  <a:txBody>
                    <a:bodyPr/>
                    <a:lstStyle/>
                    <a:p>
                      <a:pPr algn="ctr" fontAlgn="b"/>
                      <a:r>
                        <a:rPr lang="en-US" sz="1400">
                          <a:solidFill>
                            <a:srgbClr val="000000"/>
                          </a:solidFill>
                          <a:effectLst/>
                          <a:latin typeface="Times New Roman" panose="02020603050405020304" pitchFamily="18" charset="0"/>
                        </a:rPr>
                        <a:t>4</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Shivdas Patel</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Bhuj</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92</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Refugee, ex Jilla Panchayat President</a:t>
                      </a:r>
                    </a:p>
                  </a:txBody>
                  <a:tcPr marL="7620" marR="7620" marT="7620" marB="0" anchor="b"/>
                </a:tc>
                <a:extLst>
                  <a:ext uri="{0D108BD9-81ED-4DB2-BD59-A6C34878D82A}">
                    <a16:rowId xmlns:a16="http://schemas.microsoft.com/office/drawing/2014/main" val="1954697560"/>
                  </a:ext>
                </a:extLst>
              </a:tr>
              <a:tr h="266700">
                <a:tc>
                  <a:txBody>
                    <a:bodyPr/>
                    <a:lstStyle/>
                    <a:p>
                      <a:pPr algn="ctr" fontAlgn="b"/>
                      <a:r>
                        <a:rPr lang="en-US" sz="1400" dirty="0">
                          <a:solidFill>
                            <a:srgbClr val="000000"/>
                          </a:solidFill>
                          <a:effectLst/>
                          <a:latin typeface="Times New Roman" panose="02020603050405020304" pitchFamily="18" charset="0"/>
                        </a:rPr>
                        <a:t>5</a:t>
                      </a:r>
                    </a:p>
                  </a:txBody>
                  <a:tcPr marL="7620" marR="7620" marT="7620" marB="0" anchor="b"/>
                </a:tc>
                <a:tc>
                  <a:txBody>
                    <a:bodyPr/>
                    <a:lstStyle/>
                    <a:p>
                      <a:pPr fontAlgn="b"/>
                      <a:r>
                        <a:rPr lang="en-US" sz="1400" dirty="0" err="1">
                          <a:solidFill>
                            <a:srgbClr val="000000"/>
                          </a:solidFill>
                          <a:effectLst/>
                          <a:latin typeface="Times New Roman" panose="02020603050405020304" pitchFamily="18" charset="0"/>
                        </a:rPr>
                        <a:t>Liladhar</a:t>
                      </a:r>
                      <a:r>
                        <a:rPr lang="en-US" sz="1400" dirty="0">
                          <a:solidFill>
                            <a:srgbClr val="000000"/>
                          </a:solidFill>
                          <a:effectLst/>
                          <a:latin typeface="Times New Roman" panose="02020603050405020304" pitchFamily="18" charset="0"/>
                        </a:rPr>
                        <a:t> </a:t>
                      </a:r>
                      <a:r>
                        <a:rPr lang="en-US" sz="1400" dirty="0" err="1">
                          <a:solidFill>
                            <a:srgbClr val="000000"/>
                          </a:solidFill>
                          <a:effectLst/>
                          <a:latin typeface="Times New Roman" panose="02020603050405020304" pitchFamily="18" charset="0"/>
                        </a:rPr>
                        <a:t>Manek</a:t>
                      </a:r>
                      <a:r>
                        <a:rPr lang="en-US" sz="1400" dirty="0">
                          <a:solidFill>
                            <a:srgbClr val="000000"/>
                          </a:solidFill>
                          <a:effectLst/>
                          <a:latin typeface="Times New Roman" panose="02020603050405020304" pitchFamily="18" charset="0"/>
                        </a:rPr>
                        <a:t> </a:t>
                      </a:r>
                      <a:r>
                        <a:rPr lang="en-US" sz="1400" dirty="0" err="1">
                          <a:solidFill>
                            <a:srgbClr val="000000"/>
                          </a:solidFill>
                          <a:effectLst/>
                          <a:latin typeface="Times New Roman" panose="02020603050405020304" pitchFamily="18" charset="0"/>
                        </a:rPr>
                        <a:t>Gada</a:t>
                      </a:r>
                      <a:endParaRPr lang="en-US" sz="1400" dirty="0">
                        <a:solidFill>
                          <a:srgbClr val="000000"/>
                        </a:solidFill>
                        <a:effectLst/>
                        <a:latin typeface="Times New Roman" panose="02020603050405020304" pitchFamily="18" charset="0"/>
                      </a:endParaRPr>
                    </a:p>
                  </a:txBody>
                  <a:tcPr marL="7620" marR="7620" marT="7620" marB="0" anchor="b"/>
                </a:tc>
                <a:tc>
                  <a:txBody>
                    <a:bodyPr/>
                    <a:lstStyle/>
                    <a:p>
                      <a:pPr fontAlgn="b"/>
                      <a:r>
                        <a:rPr lang="en-US" sz="1400" dirty="0" err="1">
                          <a:solidFill>
                            <a:srgbClr val="000000"/>
                          </a:solidFill>
                          <a:effectLst/>
                          <a:latin typeface="Times New Roman" panose="02020603050405020304" pitchFamily="18" charset="0"/>
                        </a:rPr>
                        <a:t>Bhojay</a:t>
                      </a:r>
                      <a:endParaRPr lang="en-US" sz="1400" dirty="0">
                        <a:solidFill>
                          <a:srgbClr val="000000"/>
                        </a:solidFill>
                        <a:effectLst/>
                        <a:latin typeface="Times New Roman" panose="02020603050405020304" pitchFamily="18" charset="0"/>
                      </a:endParaRPr>
                    </a:p>
                  </a:txBody>
                  <a:tcPr marL="7620" marR="7620" marT="7620" marB="0" anchor="b"/>
                </a:tc>
                <a:tc>
                  <a:txBody>
                    <a:bodyPr/>
                    <a:lstStyle/>
                    <a:p>
                      <a:pPr algn="ctr" fontAlgn="b"/>
                      <a:r>
                        <a:rPr lang="en-US" sz="1400" dirty="0">
                          <a:solidFill>
                            <a:srgbClr val="000000"/>
                          </a:solidFill>
                          <a:effectLst/>
                          <a:latin typeface="Times New Roman" panose="02020603050405020304" pitchFamily="18" charset="0"/>
                        </a:rPr>
                        <a:t>80+</a:t>
                      </a:r>
                    </a:p>
                  </a:txBody>
                  <a:tcPr marL="7620" marR="7620" marT="7620" marB="0" anchor="b"/>
                </a:tc>
                <a:tc>
                  <a:txBody>
                    <a:bodyPr/>
                    <a:lstStyle/>
                    <a:p>
                      <a:pPr fontAlgn="b"/>
                      <a:r>
                        <a:rPr lang="en-US" sz="1400" dirty="0">
                          <a:solidFill>
                            <a:srgbClr val="000000"/>
                          </a:solidFill>
                          <a:effectLst/>
                          <a:latin typeface="Times New Roman" panose="02020603050405020304" pitchFamily="18" charset="0"/>
                        </a:rPr>
                        <a:t>Social Worker</a:t>
                      </a:r>
                    </a:p>
                  </a:txBody>
                  <a:tcPr marL="7620" marR="7620" marT="7620" marB="0" anchor="b"/>
                </a:tc>
                <a:extLst>
                  <a:ext uri="{0D108BD9-81ED-4DB2-BD59-A6C34878D82A}">
                    <a16:rowId xmlns:a16="http://schemas.microsoft.com/office/drawing/2014/main" val="3235823559"/>
                  </a:ext>
                </a:extLst>
              </a:tr>
              <a:tr h="139063">
                <a:tc>
                  <a:txBody>
                    <a:bodyPr/>
                    <a:lstStyle/>
                    <a:p>
                      <a:pPr algn="ctr" fontAlgn="b"/>
                      <a:r>
                        <a:rPr lang="en-US" sz="1400" dirty="0">
                          <a:solidFill>
                            <a:srgbClr val="000000"/>
                          </a:solidFill>
                          <a:effectLst/>
                          <a:latin typeface="Times New Roman" panose="02020603050405020304" pitchFamily="18" charset="0"/>
                        </a:rPr>
                        <a:t>6</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Damjibhai Anchorwala</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Kundrodi</a:t>
                      </a:r>
                    </a:p>
                  </a:txBody>
                  <a:tcPr marL="7620" marR="7620" marT="7620" marB="0" anchor="b"/>
                </a:tc>
                <a:tc>
                  <a:txBody>
                    <a:bodyPr/>
                    <a:lstStyle/>
                    <a:p>
                      <a:pPr algn="ctr" fontAlgn="b"/>
                      <a:r>
                        <a:rPr lang="en-US" sz="1400" dirty="0">
                          <a:solidFill>
                            <a:srgbClr val="000000"/>
                          </a:solidFill>
                          <a:effectLst/>
                          <a:latin typeface="Times New Roman" panose="02020603050405020304" pitchFamily="18" charset="0"/>
                        </a:rPr>
                        <a:t>83</a:t>
                      </a:r>
                    </a:p>
                  </a:txBody>
                  <a:tcPr marL="7620" marR="7620" marT="7620" marB="0" anchor="b"/>
                </a:tc>
                <a:tc>
                  <a:txBody>
                    <a:bodyPr/>
                    <a:lstStyle/>
                    <a:p>
                      <a:pPr fontAlgn="b"/>
                      <a:r>
                        <a:rPr lang="gu-IN" sz="1200" dirty="0">
                          <a:solidFill>
                            <a:srgbClr val="000000"/>
                          </a:solidFill>
                          <a:effectLst/>
                          <a:latin typeface="Times New Roman" panose="02020603050405020304" pitchFamily="18" charset="0"/>
                        </a:rPr>
                        <a:t>શ્રેષ્ઠી, જીવદયા</a:t>
                      </a:r>
                    </a:p>
                  </a:txBody>
                  <a:tcPr marL="7620" marR="7620" marT="7620" marB="0" anchor="b"/>
                </a:tc>
                <a:extLst>
                  <a:ext uri="{0D108BD9-81ED-4DB2-BD59-A6C34878D82A}">
                    <a16:rowId xmlns:a16="http://schemas.microsoft.com/office/drawing/2014/main" val="2098825650"/>
                  </a:ext>
                </a:extLst>
              </a:tr>
              <a:tr h="219958">
                <a:tc>
                  <a:txBody>
                    <a:bodyPr/>
                    <a:lstStyle/>
                    <a:p>
                      <a:pPr algn="ctr" fontAlgn="b"/>
                      <a:r>
                        <a:rPr lang="en-US" sz="1400" dirty="0">
                          <a:solidFill>
                            <a:srgbClr val="000000"/>
                          </a:solidFill>
                          <a:effectLst/>
                          <a:latin typeface="Times New Roman" panose="02020603050405020304" pitchFamily="18" charset="0"/>
                        </a:rPr>
                        <a:t>7</a:t>
                      </a:r>
                    </a:p>
                  </a:txBody>
                  <a:tcPr marL="7620" marR="7620" marT="7620" marB="0" anchor="b"/>
                </a:tc>
                <a:tc>
                  <a:txBody>
                    <a:bodyPr/>
                    <a:lstStyle/>
                    <a:p>
                      <a:pPr fontAlgn="b"/>
                      <a:r>
                        <a:rPr lang="en-US" sz="1400" dirty="0" err="1">
                          <a:solidFill>
                            <a:srgbClr val="000000"/>
                          </a:solidFill>
                          <a:effectLst/>
                          <a:latin typeface="Times New Roman" panose="02020603050405020304" pitchFamily="18" charset="0"/>
                        </a:rPr>
                        <a:t>Pravinchandra</a:t>
                      </a:r>
                      <a:r>
                        <a:rPr lang="en-US" sz="1400" dirty="0">
                          <a:solidFill>
                            <a:srgbClr val="000000"/>
                          </a:solidFill>
                          <a:effectLst/>
                          <a:latin typeface="Times New Roman" panose="02020603050405020304" pitchFamily="18" charset="0"/>
                        </a:rPr>
                        <a:t> N Shah</a:t>
                      </a:r>
                    </a:p>
                  </a:txBody>
                  <a:tcPr marL="7620" marR="7620" marT="7620" marB="0" anchor="b"/>
                </a:tc>
                <a:tc>
                  <a:txBody>
                    <a:bodyPr/>
                    <a:lstStyle/>
                    <a:p>
                      <a:pPr fontAlgn="b"/>
                      <a:r>
                        <a:rPr lang="en-US" sz="1400" dirty="0">
                          <a:solidFill>
                            <a:srgbClr val="000000"/>
                          </a:solidFill>
                          <a:effectLst/>
                          <a:latin typeface="Times New Roman" panose="02020603050405020304" pitchFamily="18" charset="0"/>
                        </a:rPr>
                        <a:t>Bhuj</a:t>
                      </a:r>
                    </a:p>
                  </a:txBody>
                  <a:tcPr marL="7620" marR="7620" marT="7620" marB="0" anchor="b"/>
                </a:tc>
                <a:tc>
                  <a:txBody>
                    <a:bodyPr/>
                    <a:lstStyle/>
                    <a:p>
                      <a:pPr algn="ctr" fontAlgn="b"/>
                      <a:r>
                        <a:rPr lang="en-US" sz="1400" dirty="0">
                          <a:solidFill>
                            <a:srgbClr val="000000"/>
                          </a:solidFill>
                          <a:effectLst/>
                          <a:latin typeface="Times New Roman" panose="02020603050405020304" pitchFamily="18" charset="0"/>
                        </a:rPr>
                        <a:t>91</a:t>
                      </a:r>
                    </a:p>
                  </a:txBody>
                  <a:tcPr marL="7620" marR="7620" marT="7620" marB="0" anchor="b"/>
                </a:tc>
                <a:tc>
                  <a:txBody>
                    <a:bodyPr/>
                    <a:lstStyle/>
                    <a:p>
                      <a:pPr fontAlgn="b"/>
                      <a:r>
                        <a:rPr lang="en-US" sz="1400" dirty="0">
                          <a:solidFill>
                            <a:srgbClr val="000000"/>
                          </a:solidFill>
                          <a:effectLst/>
                          <a:latin typeface="Times New Roman" panose="02020603050405020304" pitchFamily="18" charset="0"/>
                        </a:rPr>
                        <a:t>Kutch Critic, Writer, </a:t>
                      </a:r>
                    </a:p>
                  </a:txBody>
                  <a:tcPr marL="7620" marR="7620" marT="7620" marB="0" anchor="b"/>
                </a:tc>
                <a:extLst>
                  <a:ext uri="{0D108BD9-81ED-4DB2-BD59-A6C34878D82A}">
                    <a16:rowId xmlns:a16="http://schemas.microsoft.com/office/drawing/2014/main" val="3683184781"/>
                  </a:ext>
                </a:extLst>
              </a:tr>
              <a:tr h="219958">
                <a:tc>
                  <a:txBody>
                    <a:bodyPr/>
                    <a:lstStyle/>
                    <a:p>
                      <a:pPr algn="ctr" fontAlgn="b"/>
                      <a:r>
                        <a:rPr lang="en-US" sz="1400" dirty="0">
                          <a:solidFill>
                            <a:srgbClr val="000000"/>
                          </a:solidFill>
                          <a:effectLst/>
                          <a:latin typeface="Times New Roman" panose="02020603050405020304" pitchFamily="18" charset="0"/>
                        </a:rPr>
                        <a:t>8</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Ushaben Thakkar</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Adipur</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Ex-MP</a:t>
                      </a:r>
                    </a:p>
                  </a:txBody>
                  <a:tcPr marL="7620" marR="7620" marT="7620" marB="0" anchor="b"/>
                </a:tc>
                <a:extLst>
                  <a:ext uri="{0D108BD9-81ED-4DB2-BD59-A6C34878D82A}">
                    <a16:rowId xmlns:a16="http://schemas.microsoft.com/office/drawing/2014/main" val="2084970190"/>
                  </a:ext>
                </a:extLst>
              </a:tr>
              <a:tr h="219958">
                <a:tc>
                  <a:txBody>
                    <a:bodyPr/>
                    <a:lstStyle/>
                    <a:p>
                      <a:pPr algn="ctr" fontAlgn="b"/>
                      <a:r>
                        <a:rPr lang="en-US" sz="1400">
                          <a:solidFill>
                            <a:srgbClr val="000000"/>
                          </a:solidFill>
                          <a:effectLst/>
                          <a:latin typeface="Times New Roman" panose="02020603050405020304" pitchFamily="18" charset="0"/>
                        </a:rPr>
                        <a:t>9</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Nirmala Asnani</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Adipur</a:t>
                      </a:r>
                    </a:p>
                  </a:txBody>
                  <a:tcPr marL="7620" marR="7620" marT="7620" marB="0" anchor="b"/>
                </a:tc>
                <a:tc>
                  <a:txBody>
                    <a:bodyPr/>
                    <a:lstStyle/>
                    <a:p>
                      <a:pPr algn="ct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fontAlgn="b"/>
                      <a:r>
                        <a:rPr lang="en-US" sz="1400">
                          <a:solidFill>
                            <a:srgbClr val="000000"/>
                          </a:solidFill>
                          <a:effectLst/>
                          <a:latin typeface="Times New Roman" panose="02020603050405020304" pitchFamily="18" charset="0"/>
                        </a:rPr>
                        <a:t>Vrijbhasha</a:t>
                      </a:r>
                    </a:p>
                  </a:txBody>
                  <a:tcPr marL="7620" marR="7620" marT="7620" marB="0" anchor="b"/>
                </a:tc>
                <a:extLst>
                  <a:ext uri="{0D108BD9-81ED-4DB2-BD59-A6C34878D82A}">
                    <a16:rowId xmlns:a16="http://schemas.microsoft.com/office/drawing/2014/main" val="1073059891"/>
                  </a:ext>
                </a:extLst>
              </a:tr>
              <a:tr h="219958">
                <a:tc>
                  <a:txBody>
                    <a:bodyPr/>
                    <a:lstStyle/>
                    <a:p>
                      <a:pPr algn="ctr" fontAlgn="b"/>
                      <a:r>
                        <a:rPr lang="en-US" sz="1400">
                          <a:solidFill>
                            <a:srgbClr val="000000"/>
                          </a:solidFill>
                          <a:effectLst/>
                          <a:latin typeface="Times New Roman" panose="02020603050405020304" pitchFamily="18" charset="0"/>
                        </a:rPr>
                        <a:t>10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Ushakant Mehta</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Bhavnagar</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83</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Historian, Art Critic, Collector</a:t>
                      </a:r>
                    </a:p>
                  </a:txBody>
                  <a:tcPr marL="7620" marR="7620" marT="7620" marB="0" anchor="b"/>
                </a:tc>
                <a:extLst>
                  <a:ext uri="{0D108BD9-81ED-4DB2-BD59-A6C34878D82A}">
                    <a16:rowId xmlns:a16="http://schemas.microsoft.com/office/drawing/2014/main" val="3599270040"/>
                  </a:ext>
                </a:extLst>
              </a:tr>
              <a:tr h="219958">
                <a:tc>
                  <a:txBody>
                    <a:bodyPr/>
                    <a:lstStyle/>
                    <a:p>
                      <a:pPr algn="ctr" fontAlgn="b"/>
                      <a:r>
                        <a:rPr lang="en-US" sz="1400">
                          <a:solidFill>
                            <a:srgbClr val="000000"/>
                          </a:solidFill>
                          <a:effectLst/>
                          <a:latin typeface="Times New Roman" panose="02020603050405020304" pitchFamily="18" charset="0"/>
                        </a:rPr>
                        <a:t>11</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Joravarsingh Jadhav</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Ahmedabad</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Lok Sanskruti Scholar</a:t>
                      </a:r>
                    </a:p>
                  </a:txBody>
                  <a:tcPr marL="7620" marR="7620" marT="7620" marB="0" anchor="b"/>
                </a:tc>
                <a:extLst>
                  <a:ext uri="{0D108BD9-81ED-4DB2-BD59-A6C34878D82A}">
                    <a16:rowId xmlns:a16="http://schemas.microsoft.com/office/drawing/2014/main" val="2795617309"/>
                  </a:ext>
                </a:extLst>
              </a:tr>
              <a:tr h="412074">
                <a:tc>
                  <a:txBody>
                    <a:bodyPr/>
                    <a:lstStyle/>
                    <a:p>
                      <a:pPr algn="ctr" fontAlgn="b"/>
                      <a:r>
                        <a:rPr lang="en-US" sz="1400">
                          <a:solidFill>
                            <a:srgbClr val="000000"/>
                          </a:solidFill>
                          <a:effectLst/>
                          <a:latin typeface="Times New Roman" panose="02020603050405020304" pitchFamily="18" charset="0"/>
                        </a:rPr>
                        <a:t>12</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Mahesh Thakkar</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Bhuj</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Kutchi Samasya Scholar, ex MLA</a:t>
                      </a:r>
                    </a:p>
                  </a:txBody>
                  <a:tcPr marL="7620" marR="7620" marT="7620" marB="0" anchor="b"/>
                </a:tc>
                <a:extLst>
                  <a:ext uri="{0D108BD9-81ED-4DB2-BD59-A6C34878D82A}">
                    <a16:rowId xmlns:a16="http://schemas.microsoft.com/office/drawing/2014/main" val="759344980"/>
                  </a:ext>
                </a:extLst>
              </a:tr>
              <a:tr h="219958">
                <a:tc>
                  <a:txBody>
                    <a:bodyPr/>
                    <a:lstStyle/>
                    <a:p>
                      <a:pPr algn="ctr" fontAlgn="b"/>
                      <a:r>
                        <a:rPr lang="en-US" sz="1400">
                          <a:solidFill>
                            <a:srgbClr val="000000"/>
                          </a:solidFill>
                          <a:effectLst/>
                          <a:latin typeface="Times New Roman" panose="02020603050405020304" pitchFamily="18" charset="0"/>
                        </a:rPr>
                        <a:t>13</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Haresh Dholakiya</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Bhuj</a:t>
                      </a:r>
                    </a:p>
                  </a:txBody>
                  <a:tcPr marL="7620" marR="7620" marT="7620" marB="0" anchor="b"/>
                </a:tc>
                <a:tc>
                  <a:txBody>
                    <a:bodyPr/>
                    <a:lstStyle/>
                    <a:p>
                      <a:pPr algn="ct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fontAlgn="b"/>
                      <a:r>
                        <a:rPr lang="en-US" sz="1400">
                          <a:solidFill>
                            <a:srgbClr val="000000"/>
                          </a:solidFill>
                          <a:effectLst/>
                          <a:latin typeface="Times New Roman" panose="02020603050405020304" pitchFamily="18" charset="0"/>
                        </a:rPr>
                        <a:t>Historian, Writer</a:t>
                      </a:r>
                    </a:p>
                  </a:txBody>
                  <a:tcPr marL="7620" marR="7620" marT="7620" marB="0" anchor="b"/>
                </a:tc>
                <a:extLst>
                  <a:ext uri="{0D108BD9-81ED-4DB2-BD59-A6C34878D82A}">
                    <a16:rowId xmlns:a16="http://schemas.microsoft.com/office/drawing/2014/main" val="903670215"/>
                  </a:ext>
                </a:extLst>
              </a:tr>
              <a:tr h="219958">
                <a:tc>
                  <a:txBody>
                    <a:bodyPr/>
                    <a:lstStyle/>
                    <a:p>
                      <a:pPr algn="ctr" fontAlgn="b"/>
                      <a:r>
                        <a:rPr lang="en-US" sz="1400">
                          <a:solidFill>
                            <a:srgbClr val="000000"/>
                          </a:solidFill>
                          <a:effectLst/>
                          <a:latin typeface="Times New Roman" panose="02020603050405020304" pitchFamily="18" charset="0"/>
                        </a:rPr>
                        <a:t>14</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Vijayaben Seth</a:t>
                      </a:r>
                    </a:p>
                  </a:txBody>
                  <a:tcPr marL="7620" marR="7620" marT="7620" marB="0" anchor="b"/>
                </a:tc>
                <a:tc>
                  <a:txBody>
                    <a:bodyPr/>
                    <a:lstStyle/>
                    <a:p>
                      <a:pP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algn="ct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fontAlgn="b"/>
                      <a:r>
                        <a:rPr lang="en-US" sz="1400">
                          <a:solidFill>
                            <a:srgbClr val="000000"/>
                          </a:solidFill>
                          <a:effectLst/>
                          <a:latin typeface="Times New Roman" panose="02020603050405020304" pitchFamily="18" charset="0"/>
                        </a:rPr>
                        <a:t>Educationist</a:t>
                      </a:r>
                    </a:p>
                  </a:txBody>
                  <a:tcPr marL="7620" marR="7620" marT="7620" marB="0" anchor="b"/>
                </a:tc>
                <a:extLst>
                  <a:ext uri="{0D108BD9-81ED-4DB2-BD59-A6C34878D82A}">
                    <a16:rowId xmlns:a16="http://schemas.microsoft.com/office/drawing/2014/main" val="3483291044"/>
                  </a:ext>
                </a:extLst>
              </a:tr>
              <a:tr h="219958">
                <a:tc>
                  <a:txBody>
                    <a:bodyPr/>
                    <a:lstStyle/>
                    <a:p>
                      <a:pPr algn="ctr" fontAlgn="b"/>
                      <a:r>
                        <a:rPr lang="en-US" sz="1400">
                          <a:solidFill>
                            <a:srgbClr val="000000"/>
                          </a:solidFill>
                          <a:effectLst/>
                          <a:latin typeface="Times New Roman" panose="02020603050405020304" pitchFamily="18" charset="0"/>
                        </a:rPr>
                        <a:t>15</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Bansidhar Maheshwari</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Amdavad</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88</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Regugee, 1947</a:t>
                      </a:r>
                    </a:p>
                  </a:txBody>
                  <a:tcPr marL="7620" marR="7620" marT="7620" marB="0" anchor="b"/>
                </a:tc>
                <a:extLst>
                  <a:ext uri="{0D108BD9-81ED-4DB2-BD59-A6C34878D82A}">
                    <a16:rowId xmlns:a16="http://schemas.microsoft.com/office/drawing/2014/main" val="797026229"/>
                  </a:ext>
                </a:extLst>
              </a:tr>
              <a:tr h="219958">
                <a:tc>
                  <a:txBody>
                    <a:bodyPr/>
                    <a:lstStyle/>
                    <a:p>
                      <a:pPr algn="ctr" fontAlgn="b"/>
                      <a:r>
                        <a:rPr lang="en-US" sz="1400">
                          <a:solidFill>
                            <a:srgbClr val="000000"/>
                          </a:solidFill>
                          <a:effectLst/>
                          <a:latin typeface="Times New Roman" panose="02020603050405020304" pitchFamily="18" charset="0"/>
                        </a:rPr>
                        <a:t>16</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Valjibhai Gadhvi</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Singhodi</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88</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Politician</a:t>
                      </a:r>
                    </a:p>
                  </a:txBody>
                  <a:tcPr marL="7620" marR="7620" marT="7620" marB="0" anchor="b"/>
                </a:tc>
                <a:extLst>
                  <a:ext uri="{0D108BD9-81ED-4DB2-BD59-A6C34878D82A}">
                    <a16:rowId xmlns:a16="http://schemas.microsoft.com/office/drawing/2014/main" val="298394749"/>
                  </a:ext>
                </a:extLst>
              </a:tr>
              <a:tr h="219958">
                <a:tc>
                  <a:txBody>
                    <a:bodyPr/>
                    <a:lstStyle/>
                    <a:p>
                      <a:pPr algn="ctr" fontAlgn="b"/>
                      <a:r>
                        <a:rPr lang="en-US" sz="1400">
                          <a:solidFill>
                            <a:srgbClr val="000000"/>
                          </a:solidFill>
                          <a:effectLst/>
                          <a:latin typeface="Times New Roman" panose="02020603050405020304" pitchFamily="18" charset="0"/>
                        </a:rPr>
                        <a:t>17</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Dev Gadhvi</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Bhavnagar</a:t>
                      </a:r>
                    </a:p>
                  </a:txBody>
                  <a:tcPr marL="7620" marR="7620" marT="7620" marB="0" anchor="b"/>
                </a:tc>
                <a:tc>
                  <a:txBody>
                    <a:bodyPr/>
                    <a:lstStyle/>
                    <a:p>
                      <a:pPr algn="ct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fontAlgn="b"/>
                      <a:r>
                        <a:rPr lang="en-US" sz="1400">
                          <a:solidFill>
                            <a:srgbClr val="000000"/>
                          </a:solidFill>
                          <a:effectLst/>
                          <a:latin typeface="Times New Roman" panose="02020603050405020304" pitchFamily="18" charset="0"/>
                        </a:rPr>
                        <a:t>Cartoonist</a:t>
                      </a:r>
                    </a:p>
                  </a:txBody>
                  <a:tcPr marL="7620" marR="7620" marT="7620" marB="0" anchor="b"/>
                </a:tc>
                <a:extLst>
                  <a:ext uri="{0D108BD9-81ED-4DB2-BD59-A6C34878D82A}">
                    <a16:rowId xmlns:a16="http://schemas.microsoft.com/office/drawing/2014/main" val="1696758658"/>
                  </a:ext>
                </a:extLst>
              </a:tr>
              <a:tr h="219958">
                <a:tc>
                  <a:txBody>
                    <a:bodyPr/>
                    <a:lstStyle/>
                    <a:p>
                      <a:pPr algn="ctr" fontAlgn="b"/>
                      <a:r>
                        <a:rPr lang="en-US" sz="1400">
                          <a:solidFill>
                            <a:srgbClr val="000000"/>
                          </a:solidFill>
                          <a:effectLst/>
                          <a:latin typeface="Times New Roman" panose="02020603050405020304" pitchFamily="18" charset="0"/>
                        </a:rPr>
                        <a:t>18</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Dalpath Danidhariya</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Bhuj</a:t>
                      </a:r>
                    </a:p>
                  </a:txBody>
                  <a:tcPr marL="7620" marR="7620" marT="7620" marB="0" anchor="b"/>
                </a:tc>
                <a:tc>
                  <a:txBody>
                    <a:bodyPr/>
                    <a:lstStyle/>
                    <a:p>
                      <a:pPr algn="ctr" fontAlgn="b"/>
                      <a:endParaRPr lang="en-US" sz="1400">
                        <a:solidFill>
                          <a:srgbClr val="000000"/>
                        </a:solidFill>
                        <a:effectLst/>
                        <a:latin typeface="Times New Roman" panose="02020603050405020304" pitchFamily="18" charset="0"/>
                      </a:endParaRPr>
                    </a:p>
                  </a:txBody>
                  <a:tcPr marL="7620" marR="7620" marT="7620" marB="0" anchor="b"/>
                </a:tc>
                <a:tc>
                  <a:txBody>
                    <a:bodyPr/>
                    <a:lstStyle/>
                    <a:p>
                      <a:pPr fontAlgn="b"/>
                      <a:r>
                        <a:rPr lang="en-US" sz="1400">
                          <a:solidFill>
                            <a:srgbClr val="000000"/>
                          </a:solidFill>
                          <a:effectLst/>
                          <a:latin typeface="Times New Roman" panose="02020603050405020304" pitchFamily="18" charset="0"/>
                        </a:rPr>
                        <a:t>Archivist</a:t>
                      </a:r>
                    </a:p>
                  </a:txBody>
                  <a:tcPr marL="7620" marR="7620" marT="7620" marB="0" anchor="b"/>
                </a:tc>
                <a:extLst>
                  <a:ext uri="{0D108BD9-81ED-4DB2-BD59-A6C34878D82A}">
                    <a16:rowId xmlns:a16="http://schemas.microsoft.com/office/drawing/2014/main" val="4105486661"/>
                  </a:ext>
                </a:extLst>
              </a:tr>
              <a:tr h="219958">
                <a:tc>
                  <a:txBody>
                    <a:bodyPr/>
                    <a:lstStyle/>
                    <a:p>
                      <a:pPr algn="ctr" fontAlgn="b"/>
                      <a:r>
                        <a:rPr lang="en-US" sz="1400">
                          <a:solidFill>
                            <a:srgbClr val="000000"/>
                          </a:solidFill>
                          <a:effectLst/>
                          <a:latin typeface="Times New Roman" panose="02020603050405020304" pitchFamily="18" charset="0"/>
                        </a:rPr>
                        <a:t>19</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Pushpadan Gadhvi</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Bhuj</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Politician</a:t>
                      </a:r>
                    </a:p>
                  </a:txBody>
                  <a:tcPr marL="7620" marR="7620" marT="7620" marB="0" anchor="b"/>
                </a:tc>
                <a:extLst>
                  <a:ext uri="{0D108BD9-81ED-4DB2-BD59-A6C34878D82A}">
                    <a16:rowId xmlns:a16="http://schemas.microsoft.com/office/drawing/2014/main" val="3741853482"/>
                  </a:ext>
                </a:extLst>
              </a:tr>
              <a:tr h="219958">
                <a:tc>
                  <a:txBody>
                    <a:bodyPr/>
                    <a:lstStyle/>
                    <a:p>
                      <a:pPr algn="ctr" fontAlgn="b"/>
                      <a:r>
                        <a:rPr lang="en-US" sz="1400">
                          <a:solidFill>
                            <a:srgbClr val="000000"/>
                          </a:solidFill>
                          <a:effectLst/>
                          <a:latin typeface="Times New Roman" panose="02020603050405020304" pitchFamily="18" charset="0"/>
                        </a:rPr>
                        <a:t>20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LD Shah</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Bidada</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80+</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Social Worker</a:t>
                      </a:r>
                    </a:p>
                  </a:txBody>
                  <a:tcPr marL="7620" marR="7620" marT="7620" marB="0" anchor="b"/>
                </a:tc>
                <a:extLst>
                  <a:ext uri="{0D108BD9-81ED-4DB2-BD59-A6C34878D82A}">
                    <a16:rowId xmlns:a16="http://schemas.microsoft.com/office/drawing/2014/main" val="1263699550"/>
                  </a:ext>
                </a:extLst>
              </a:tr>
              <a:tr h="364068">
                <a:tc>
                  <a:txBody>
                    <a:bodyPr/>
                    <a:lstStyle/>
                    <a:p>
                      <a:pPr algn="ctr" fontAlgn="b"/>
                      <a:r>
                        <a:rPr lang="en-US" sz="1400">
                          <a:solidFill>
                            <a:srgbClr val="000000"/>
                          </a:solidFill>
                          <a:effectLst/>
                          <a:latin typeface="Times New Roman" panose="02020603050405020304" pitchFamily="18" charset="0"/>
                        </a:rPr>
                        <a:t>21</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Dr Girish Vichhivora</a:t>
                      </a:r>
                    </a:p>
                  </a:txBody>
                  <a:tcPr marL="7620" marR="7620" marT="7620" marB="0" anchor="b"/>
                </a:tc>
                <a:tc>
                  <a:txBody>
                    <a:bodyPr/>
                    <a:lstStyle/>
                    <a:p>
                      <a:pPr fontAlgn="b"/>
                      <a:r>
                        <a:rPr lang="en-US" sz="1400">
                          <a:solidFill>
                            <a:srgbClr val="000000"/>
                          </a:solidFill>
                          <a:effectLst/>
                          <a:latin typeface="Times New Roman" panose="02020603050405020304" pitchFamily="18" charset="0"/>
                        </a:rPr>
                        <a:t>Mumbai</a:t>
                      </a:r>
                    </a:p>
                  </a:txBody>
                  <a:tcPr marL="7620" marR="7620" marT="7620" marB="0" anchor="b"/>
                </a:tc>
                <a:tc>
                  <a:txBody>
                    <a:bodyPr/>
                    <a:lstStyle/>
                    <a:p>
                      <a:pPr algn="ctr" fontAlgn="b"/>
                      <a:r>
                        <a:rPr lang="en-US" sz="1400">
                          <a:solidFill>
                            <a:srgbClr val="000000"/>
                          </a:solidFill>
                          <a:effectLst/>
                          <a:latin typeface="Times New Roman" panose="02020603050405020304" pitchFamily="18" charset="0"/>
                        </a:rPr>
                        <a:t>90+</a:t>
                      </a:r>
                    </a:p>
                  </a:txBody>
                  <a:tcPr marL="7620" marR="7620" marT="7620" marB="0" anchor="b"/>
                </a:tc>
                <a:tc>
                  <a:txBody>
                    <a:bodyPr/>
                    <a:lstStyle/>
                    <a:p>
                      <a:endParaRPr lang="en-US" dirty="0"/>
                    </a:p>
                  </a:txBody>
                  <a:tcPr/>
                </a:tc>
                <a:extLst>
                  <a:ext uri="{0D108BD9-81ED-4DB2-BD59-A6C34878D82A}">
                    <a16:rowId xmlns:a16="http://schemas.microsoft.com/office/drawing/2014/main" val="3466607746"/>
                  </a:ext>
                </a:extLst>
              </a:tr>
            </a:tbl>
          </a:graphicData>
        </a:graphic>
      </p:graphicFrame>
      <p:sp>
        <p:nvSpPr>
          <p:cNvPr id="15" name="TextBox 14">
            <a:extLst>
              <a:ext uri="{FF2B5EF4-FFF2-40B4-BE49-F238E27FC236}">
                <a16:creationId xmlns:a16="http://schemas.microsoft.com/office/drawing/2014/main" id="{7DF9A843-645A-47CE-925E-A9C36A6038A8}"/>
              </a:ext>
            </a:extLst>
          </p:cNvPr>
          <p:cNvSpPr txBox="1"/>
          <p:nvPr/>
        </p:nvSpPr>
        <p:spPr>
          <a:xfrm>
            <a:off x="576504" y="3391705"/>
            <a:ext cx="6597391" cy="461665"/>
          </a:xfrm>
          <a:prstGeom prst="rect">
            <a:avLst/>
          </a:prstGeom>
          <a:noFill/>
        </p:spPr>
        <p:txBody>
          <a:bodyPr wrap="square">
            <a:spAutoFit/>
          </a:bodyPr>
          <a:lstStyle/>
          <a:p>
            <a:r>
              <a:rPr lang="en-US" sz="2400"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Significant Contributions</a:t>
            </a:r>
          </a:p>
        </p:txBody>
      </p:sp>
      <p:pic>
        <p:nvPicPr>
          <p:cNvPr id="1026" name="Picture 2">
            <a:extLst>
              <a:ext uri="{FF2B5EF4-FFF2-40B4-BE49-F238E27FC236}">
                <a16:creationId xmlns:a16="http://schemas.microsoft.com/office/drawing/2014/main" id="{9827863C-0D80-4778-BFF7-656F68EF3D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455" y="4298537"/>
            <a:ext cx="1192218" cy="1192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C0A34221-B0CB-48BA-B802-168329AD8F71}"/>
              </a:ext>
            </a:extLst>
          </p:cNvPr>
          <p:cNvPicPr>
            <a:picLocks noChangeAspect="1"/>
          </p:cNvPicPr>
          <p:nvPr/>
        </p:nvPicPr>
        <p:blipFill>
          <a:blip r:embed="rId5"/>
          <a:stretch>
            <a:fillRect/>
          </a:stretch>
        </p:blipFill>
        <p:spPr>
          <a:xfrm>
            <a:off x="2011211" y="4100929"/>
            <a:ext cx="1010423" cy="1587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4899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4873C-BEFE-4610-A799-CBF38023A441}"/>
              </a:ext>
            </a:extLst>
          </p:cNvPr>
          <p:cNvSpPr>
            <a:spLocks noGrp="1"/>
          </p:cNvSpPr>
          <p:nvPr>
            <p:ph type="title"/>
          </p:nvPr>
        </p:nvSpPr>
        <p:spPr>
          <a:xfrm>
            <a:off x="1605936" y="269863"/>
            <a:ext cx="10920549" cy="455362"/>
          </a:xfrm>
        </p:spPr>
        <p:txBody>
          <a:bodyPr>
            <a:normAutofit fontScale="90000"/>
          </a:bodyPr>
          <a:lstStyle/>
          <a:p>
            <a:r>
              <a:rPr lang="gu-IN"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વતનપ્રેમી </a:t>
            </a:r>
            <a:r>
              <a:rPr lang="en-US" sz="2800" b="1"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Kutchis</a:t>
            </a:r>
            <a:r>
              <a:rPr lang="en-US"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outside Kutch – Migration (Love of Mother Land)</a:t>
            </a:r>
          </a:p>
        </p:txBody>
      </p:sp>
      <p:sp>
        <p:nvSpPr>
          <p:cNvPr id="4" name="Rectangle 3">
            <a:extLst>
              <a:ext uri="{FF2B5EF4-FFF2-40B4-BE49-F238E27FC236}">
                <a16:creationId xmlns:a16="http://schemas.microsoft.com/office/drawing/2014/main" id="{DBED5B90-94E5-4B94-841B-235CC7286FFF}"/>
              </a:ext>
            </a:extLst>
          </p:cNvPr>
          <p:cNvSpPr/>
          <p:nvPr/>
        </p:nvSpPr>
        <p:spPr>
          <a:xfrm>
            <a:off x="-475591" y="269863"/>
            <a:ext cx="726831"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a:extLst>
              <a:ext uri="{FF2B5EF4-FFF2-40B4-BE49-F238E27FC236}">
                <a16:creationId xmlns:a16="http://schemas.microsoft.com/office/drawing/2014/main" id="{7D85D67A-0BBE-448C-B404-94DC49C20CC4}"/>
              </a:ext>
            </a:extLst>
          </p:cNvPr>
          <p:cNvSpPr>
            <a:spLocks noGrp="1"/>
          </p:cNvSpPr>
          <p:nvPr>
            <p:ph idx="1"/>
          </p:nvPr>
        </p:nvSpPr>
        <p:spPr>
          <a:xfrm>
            <a:off x="251240" y="3683879"/>
            <a:ext cx="5734686" cy="2579860"/>
          </a:xfrm>
        </p:spPr>
        <p:txBody>
          <a:bodyPr>
            <a:noAutofit/>
          </a:bodyPr>
          <a:lstStyle/>
          <a:p>
            <a:pPr marL="0" indent="0">
              <a:lnSpc>
                <a:spcPct val="100000"/>
              </a:lnSpc>
              <a:spcBef>
                <a:spcPts val="600"/>
              </a:spcBef>
              <a:spcAft>
                <a:spcPts val="0"/>
              </a:spcAft>
              <a:buNone/>
            </a:pPr>
            <a:r>
              <a:rPr lang="en-US" sz="1800" dirty="0">
                <a:latin typeface="Times New Roman" panose="02020603050405020304" pitchFamily="18" charset="0"/>
                <a:cs typeface="Times New Roman" panose="02020603050405020304" pitchFamily="18" charset="0"/>
              </a:rPr>
              <a:t>Entrepreneurial communities like Bhatia’s, Patel’s ventured out to Muscat, East Africa respectively and built their business empire. </a:t>
            </a:r>
          </a:p>
          <a:p>
            <a:pPr marL="0" indent="0">
              <a:lnSpc>
                <a:spcPct val="100000"/>
              </a:lnSpc>
              <a:spcBef>
                <a:spcPts val="600"/>
              </a:spcBef>
              <a:spcAft>
                <a:spcPts val="0"/>
              </a:spcAft>
              <a:buNone/>
            </a:pPr>
            <a:r>
              <a:rPr lang="en-US" sz="1800" dirty="0" err="1">
                <a:latin typeface="Times New Roman" panose="02020603050405020304" pitchFamily="18" charset="0"/>
                <a:cs typeface="Times New Roman" panose="02020603050405020304" pitchFamily="18" charset="0"/>
              </a:rPr>
              <a:t>Oswals</a:t>
            </a:r>
            <a:r>
              <a:rPr lang="en-US" sz="1800" dirty="0">
                <a:latin typeface="Times New Roman" panose="02020603050405020304" pitchFamily="18" charset="0"/>
                <a:cs typeface="Times New Roman" panose="02020603050405020304" pitchFamily="18" charset="0"/>
              </a:rPr>
              <a:t> (KVO, KDO), </a:t>
            </a:r>
            <a:r>
              <a:rPr lang="en-US" sz="1800" dirty="0" err="1">
                <a:latin typeface="Times New Roman" panose="02020603050405020304" pitchFamily="18" charset="0"/>
                <a:cs typeface="Times New Roman" panose="02020603050405020304" pitchFamily="18" charset="0"/>
              </a:rPr>
              <a:t>Kadwa</a:t>
            </a:r>
            <a:r>
              <a:rPr lang="en-US" sz="1800" dirty="0">
                <a:latin typeface="Times New Roman" panose="02020603050405020304" pitchFamily="18" charset="0"/>
                <a:cs typeface="Times New Roman" panose="02020603050405020304" pitchFamily="18" charset="0"/>
              </a:rPr>
              <a:t> Patidar, </a:t>
            </a:r>
            <a:r>
              <a:rPr lang="en-US" sz="1800" dirty="0" err="1">
                <a:latin typeface="Times New Roman" panose="02020603050405020304" pitchFamily="18" charset="0"/>
                <a:cs typeface="Times New Roman" panose="02020603050405020304" pitchFamily="18" charset="0"/>
              </a:rPr>
              <a:t>Lohana</a:t>
            </a:r>
            <a:r>
              <a:rPr lang="en-US" sz="1800" dirty="0">
                <a:latin typeface="Times New Roman" panose="02020603050405020304" pitchFamily="18" charset="0"/>
                <a:cs typeface="Times New Roman" panose="02020603050405020304" pitchFamily="18" charset="0"/>
              </a:rPr>
              <a:t>, Gujjar </a:t>
            </a:r>
            <a:r>
              <a:rPr lang="en-US" sz="1800" dirty="0" err="1">
                <a:latin typeface="Times New Roman" panose="02020603050405020304" pitchFamily="18" charset="0"/>
                <a:cs typeface="Times New Roman" panose="02020603050405020304" pitchFamily="18" charset="0"/>
              </a:rPr>
              <a:t>Kshtirya</a:t>
            </a:r>
            <a:r>
              <a:rPr lang="en-US" sz="1800" dirty="0">
                <a:latin typeface="Times New Roman" panose="02020603050405020304" pitchFamily="18" charset="0"/>
                <a:cs typeface="Times New Roman" panose="02020603050405020304" pitchFamily="18" charset="0"/>
              </a:rPr>
              <a:t> etc. migrated to Mumbai and spread in various parts of India.</a:t>
            </a:r>
          </a:p>
          <a:p>
            <a:pPr marL="0" indent="0">
              <a:lnSpc>
                <a:spcPct val="100000"/>
              </a:lnSpc>
              <a:spcBef>
                <a:spcPts val="600"/>
              </a:spcBef>
              <a:spcAft>
                <a:spcPts val="0"/>
              </a:spcAft>
              <a:buNone/>
            </a:pPr>
            <a:r>
              <a:rPr lang="en-US" sz="1800" dirty="0">
                <a:latin typeface="Times New Roman" panose="02020603050405020304" pitchFamily="18" charset="0"/>
                <a:cs typeface="Times New Roman" panose="02020603050405020304" pitchFamily="18" charset="0"/>
              </a:rPr>
              <a:t>It is only because of these migrations, the population of Kutchi’s outside Kutch is larger than those living in Kutch. </a:t>
            </a:r>
          </a:p>
        </p:txBody>
      </p:sp>
      <p:graphicFrame>
        <p:nvGraphicFramePr>
          <p:cNvPr id="11" name="Diagram 10">
            <a:extLst>
              <a:ext uri="{FF2B5EF4-FFF2-40B4-BE49-F238E27FC236}">
                <a16:creationId xmlns:a16="http://schemas.microsoft.com/office/drawing/2014/main" id="{DBEB05FE-F596-485B-8770-C2EEFB791E1E}"/>
              </a:ext>
            </a:extLst>
          </p:cNvPr>
          <p:cNvGraphicFramePr/>
          <p:nvPr>
            <p:extLst>
              <p:ext uri="{D42A27DB-BD31-4B8C-83A1-F6EECF244321}">
                <p14:modId xmlns:p14="http://schemas.microsoft.com/office/powerpoint/2010/main" val="682957907"/>
              </p:ext>
            </p:extLst>
          </p:nvPr>
        </p:nvGraphicFramePr>
        <p:xfrm>
          <a:off x="6984224" y="1662870"/>
          <a:ext cx="6849951" cy="4416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A98A5324-4BEC-4931-ABB6-D97A6E0DEC8D}"/>
              </a:ext>
            </a:extLst>
          </p:cNvPr>
          <p:cNvSpPr/>
          <p:nvPr/>
        </p:nvSpPr>
        <p:spPr>
          <a:xfrm>
            <a:off x="820241" y="1446963"/>
            <a:ext cx="10775557" cy="3449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EB27A142-EDA8-4773-A4BB-F73C23F9324C}"/>
              </a:ext>
            </a:extLst>
          </p:cNvPr>
          <p:cNvPicPr>
            <a:picLocks noChangeAspect="1"/>
          </p:cNvPicPr>
          <p:nvPr/>
        </p:nvPicPr>
        <p:blipFill>
          <a:blip r:embed="rId8"/>
          <a:stretch>
            <a:fillRect/>
          </a:stretch>
        </p:blipFill>
        <p:spPr>
          <a:xfrm>
            <a:off x="3615350" y="1191610"/>
            <a:ext cx="1148168" cy="1627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0FF19086-34AA-4E3C-BD24-3E379EC7BB59}"/>
              </a:ext>
            </a:extLst>
          </p:cNvPr>
          <p:cNvPicPr>
            <a:picLocks noChangeAspect="1"/>
          </p:cNvPicPr>
          <p:nvPr/>
        </p:nvPicPr>
        <p:blipFill>
          <a:blip r:embed="rId9"/>
          <a:stretch>
            <a:fillRect/>
          </a:stretch>
        </p:blipFill>
        <p:spPr>
          <a:xfrm>
            <a:off x="1875706" y="1191610"/>
            <a:ext cx="1541759" cy="1678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3" name="Group 12">
            <a:extLst>
              <a:ext uri="{FF2B5EF4-FFF2-40B4-BE49-F238E27FC236}">
                <a16:creationId xmlns:a16="http://schemas.microsoft.com/office/drawing/2014/main" id="{8CC9D45C-E51A-4F57-839E-80C446FCF4CA}"/>
              </a:ext>
            </a:extLst>
          </p:cNvPr>
          <p:cNvGrpSpPr/>
          <p:nvPr/>
        </p:nvGrpSpPr>
        <p:grpSpPr>
          <a:xfrm>
            <a:off x="389702" y="1191610"/>
            <a:ext cx="1408904" cy="1769378"/>
            <a:chOff x="389702" y="1191610"/>
            <a:chExt cx="1408904" cy="1769378"/>
          </a:xfrm>
        </p:grpSpPr>
        <p:grpSp>
          <p:nvGrpSpPr>
            <p:cNvPr id="12" name="Group 11">
              <a:extLst>
                <a:ext uri="{FF2B5EF4-FFF2-40B4-BE49-F238E27FC236}">
                  <a16:creationId xmlns:a16="http://schemas.microsoft.com/office/drawing/2014/main" id="{8347E6B6-D9E9-4C5D-AEB9-31DD39DB409C}"/>
                </a:ext>
              </a:extLst>
            </p:cNvPr>
            <p:cNvGrpSpPr/>
            <p:nvPr/>
          </p:nvGrpSpPr>
          <p:grpSpPr>
            <a:xfrm>
              <a:off x="422344" y="1191610"/>
              <a:ext cx="1336371" cy="1693544"/>
              <a:chOff x="534320" y="1222657"/>
              <a:chExt cx="1525591" cy="2058784"/>
            </a:xfrm>
          </p:grpSpPr>
          <p:pic>
            <p:nvPicPr>
              <p:cNvPr id="7" name="Picture 6">
                <a:extLst>
                  <a:ext uri="{FF2B5EF4-FFF2-40B4-BE49-F238E27FC236}">
                    <a16:creationId xmlns:a16="http://schemas.microsoft.com/office/drawing/2014/main" id="{71860662-D4A7-4152-BE68-597E29AEC3F8}"/>
                  </a:ext>
                </a:extLst>
              </p:cNvPr>
              <p:cNvPicPr>
                <a:picLocks noChangeAspect="1"/>
              </p:cNvPicPr>
              <p:nvPr/>
            </p:nvPicPr>
            <p:blipFill>
              <a:blip r:embed="rId10"/>
              <a:stretch>
                <a:fillRect/>
              </a:stretch>
            </p:blipFill>
            <p:spPr>
              <a:xfrm>
                <a:off x="569014" y="1222657"/>
                <a:ext cx="1414437" cy="20291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a:extLst>
                  <a:ext uri="{FF2B5EF4-FFF2-40B4-BE49-F238E27FC236}">
                    <a16:creationId xmlns:a16="http://schemas.microsoft.com/office/drawing/2014/main" id="{3D6FC32F-0557-4A94-B5DE-8803A92CDA79}"/>
                  </a:ext>
                </a:extLst>
              </p:cNvPr>
              <p:cNvSpPr/>
              <p:nvPr/>
            </p:nvSpPr>
            <p:spPr>
              <a:xfrm>
                <a:off x="534320" y="3074796"/>
                <a:ext cx="1525591" cy="206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AD3252D3-F994-4FAC-A55D-A859D126EC78}"/>
                </a:ext>
              </a:extLst>
            </p:cNvPr>
            <p:cNvSpPr txBox="1"/>
            <p:nvPr/>
          </p:nvSpPr>
          <p:spPr>
            <a:xfrm>
              <a:off x="389702" y="2699378"/>
              <a:ext cx="1408904" cy="261610"/>
            </a:xfrm>
            <a:prstGeom prst="rect">
              <a:avLst/>
            </a:prstGeom>
            <a:noFill/>
          </p:spPr>
          <p:txBody>
            <a:bodyPr wrap="square" rtlCol="0">
              <a:spAutoFit/>
            </a:bodyPr>
            <a:lstStyle/>
            <a:p>
              <a:pPr algn="ctr"/>
              <a:r>
                <a:rPr lang="gu-IN" sz="1050" dirty="0"/>
                <a:t>ખીમજી રામદાસ</a:t>
              </a:r>
              <a:endParaRPr lang="en-US" sz="1050" dirty="0"/>
            </a:p>
          </p:txBody>
        </p:sp>
      </p:grpSp>
      <p:pic>
        <p:nvPicPr>
          <p:cNvPr id="2050" name="Picture 2" descr="Azim Premji | Biography &amp;amp; Facts | Britannica">
            <a:extLst>
              <a:ext uri="{FF2B5EF4-FFF2-40B4-BE49-F238E27FC236}">
                <a16:creationId xmlns:a16="http://schemas.microsoft.com/office/drawing/2014/main" id="{CA634847-A0A1-49A6-9B39-680B535B953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61403" y="1142928"/>
            <a:ext cx="1278387" cy="1627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025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wipe(down)">
                                      <p:cBhvr>
                                        <p:cTn id="2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451E5C2B-0641-4D94-B03A-615BD71EC44B}"/>
              </a:ext>
            </a:extLst>
          </p:cNvPr>
          <p:cNvSpPr/>
          <p:nvPr/>
        </p:nvSpPr>
        <p:spPr>
          <a:xfrm>
            <a:off x="2982066" y="491334"/>
            <a:ext cx="8594234" cy="945317"/>
          </a:xfrm>
          <a:prstGeom prst="wav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36EC6501-70B2-4B38-B9D1-BB65A1CE9262}"/>
              </a:ext>
            </a:extLst>
          </p:cNvPr>
          <p:cNvSpPr txBox="1"/>
          <p:nvPr/>
        </p:nvSpPr>
        <p:spPr>
          <a:xfrm>
            <a:off x="3056589" y="733161"/>
            <a:ext cx="8594234"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75 YEARS OF INDEPENDENCE – POLITICAL MOVEMENT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1266" name="Picture 2" descr="Shri Gulabshankar Amritlal Dholakia MP biodata Kutch East | ENTRANCEINDIA">
            <a:extLst>
              <a:ext uri="{FF2B5EF4-FFF2-40B4-BE49-F238E27FC236}">
                <a16:creationId xmlns:a16="http://schemas.microsoft.com/office/drawing/2014/main" id="{89955A2A-82F0-44F9-BD5C-2985D33886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0789" y="2251587"/>
            <a:ext cx="3123591" cy="38732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a:extLst>
              <a:ext uri="{FF2B5EF4-FFF2-40B4-BE49-F238E27FC236}">
                <a16:creationId xmlns:a16="http://schemas.microsoft.com/office/drawing/2014/main" id="{035ADD62-A346-4C0D-A397-A254C2607240}"/>
              </a:ext>
            </a:extLst>
          </p:cNvPr>
          <p:cNvSpPr txBox="1"/>
          <p:nvPr/>
        </p:nvSpPr>
        <p:spPr>
          <a:xfrm>
            <a:off x="3056589" y="1721957"/>
            <a:ext cx="3598159" cy="338554"/>
          </a:xfrm>
          <a:prstGeom prst="rect">
            <a:avLst/>
          </a:prstGeom>
          <a:solidFill>
            <a:schemeClr val="bg1"/>
          </a:solidFill>
        </p:spPr>
        <p:txBody>
          <a:bodyPr wrap="square" rtlCol="0">
            <a:spAutoFit/>
          </a:bodyPr>
          <a:lstStyle/>
          <a:p>
            <a:pPr algn="ctr"/>
            <a:r>
              <a:rPr kumimoji="0" lang="en-US" altLang="en-US" sz="1600" b="0" i="0" u="none" strike="noStrike" cap="none" normalizeH="0" baseline="0" dirty="0">
                <a:ln>
                  <a:noFill/>
                </a:ln>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Shri Gulabshankar Amritlal Dholakia</a:t>
            </a:r>
          </a:p>
        </p:txBody>
      </p:sp>
      <p:pic>
        <p:nvPicPr>
          <p:cNvPr id="11272" name="Picture 8" descr="Krantidrishta Shyamji Krishna Verma (hindi) : M A Sameer: Amazon.in: Books">
            <a:extLst>
              <a:ext uri="{FF2B5EF4-FFF2-40B4-BE49-F238E27FC236}">
                <a16:creationId xmlns:a16="http://schemas.microsoft.com/office/drawing/2014/main" id="{3932891D-9D12-41F4-A41C-3D195086497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949" r="6692" b="14256"/>
          <a:stretch/>
        </p:blipFill>
        <p:spPr bwMode="auto">
          <a:xfrm>
            <a:off x="6902358" y="1721957"/>
            <a:ext cx="1756083" cy="20677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274" name="Picture 10" descr="Shri Bhawanji Arjan Khimji MP biodata Kutch | ENTRANCEINDIA">
            <a:extLst>
              <a:ext uri="{FF2B5EF4-FFF2-40B4-BE49-F238E27FC236}">
                <a16:creationId xmlns:a16="http://schemas.microsoft.com/office/drawing/2014/main" id="{EFACCF2B-252F-4AFE-A443-E16F3E1394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615" y="4011549"/>
            <a:ext cx="1651008" cy="21132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TextBox 7">
            <a:extLst>
              <a:ext uri="{FF2B5EF4-FFF2-40B4-BE49-F238E27FC236}">
                <a16:creationId xmlns:a16="http://schemas.microsoft.com/office/drawing/2014/main" id="{371A631B-D086-47EF-B42E-B2F5E9073A87}"/>
              </a:ext>
            </a:extLst>
          </p:cNvPr>
          <p:cNvSpPr txBox="1"/>
          <p:nvPr/>
        </p:nvSpPr>
        <p:spPr>
          <a:xfrm>
            <a:off x="8906051" y="2616119"/>
            <a:ext cx="3267624" cy="2446824"/>
          </a:xfrm>
          <a:prstGeom prst="rect">
            <a:avLst/>
          </a:prstGeom>
          <a:noFill/>
        </p:spPr>
        <p:txBody>
          <a:bodyPr wrap="square">
            <a:spAutoFit/>
          </a:bodyPr>
          <a:lstStyle/>
          <a:p>
            <a:r>
              <a:rPr lang="en-IN" sz="1700" dirty="0">
                <a:latin typeface="Times New Roman" panose="02020603050405020304" pitchFamily="18" charset="0"/>
                <a:cs typeface="Times New Roman" panose="02020603050405020304" pitchFamily="18" charset="0"/>
              </a:rPr>
              <a:t>Many freedom fighters took part in India’s Independence like Shyamji Krishna Verma, </a:t>
            </a:r>
            <a:r>
              <a:rPr lang="en-IN" sz="1700" dirty="0" err="1">
                <a:latin typeface="Times New Roman" panose="02020603050405020304" pitchFamily="18" charset="0"/>
                <a:cs typeface="Times New Roman" panose="02020603050405020304" pitchFamily="18" charset="0"/>
              </a:rPr>
              <a:t>Gulabshankar</a:t>
            </a:r>
            <a:r>
              <a:rPr lang="en-IN" sz="1700" dirty="0">
                <a:latin typeface="Times New Roman" panose="02020603050405020304" pitchFamily="18" charset="0"/>
                <a:cs typeface="Times New Roman" panose="02020603050405020304" pitchFamily="18" charset="0"/>
              </a:rPr>
              <a:t> </a:t>
            </a:r>
            <a:r>
              <a:rPr lang="en-IN" sz="1700" dirty="0" err="1">
                <a:latin typeface="Times New Roman" panose="02020603050405020304" pitchFamily="18" charset="0"/>
                <a:cs typeface="Times New Roman" panose="02020603050405020304" pitchFamily="18" charset="0"/>
              </a:rPr>
              <a:t>Amritlal</a:t>
            </a:r>
            <a:r>
              <a:rPr lang="en-IN" sz="1700" dirty="0">
                <a:latin typeface="Times New Roman" panose="02020603050405020304" pitchFamily="18" charset="0"/>
                <a:cs typeface="Times New Roman" panose="02020603050405020304" pitchFamily="18" charset="0"/>
              </a:rPr>
              <a:t> Dholakia, </a:t>
            </a:r>
            <a:r>
              <a:rPr lang="en-IN" sz="1700" dirty="0" err="1">
                <a:latin typeface="Times New Roman" panose="02020603050405020304" pitchFamily="18" charset="0"/>
                <a:cs typeface="Times New Roman" panose="02020603050405020304" pitchFamily="18" charset="0"/>
              </a:rPr>
              <a:t>Bhawanji</a:t>
            </a:r>
            <a:r>
              <a:rPr lang="en-IN" sz="1700" dirty="0">
                <a:latin typeface="Times New Roman" panose="02020603050405020304" pitchFamily="18" charset="0"/>
                <a:cs typeface="Times New Roman" panose="02020603050405020304" pitchFamily="18" charset="0"/>
              </a:rPr>
              <a:t> </a:t>
            </a:r>
            <a:r>
              <a:rPr lang="en-IN" sz="1700" dirty="0" err="1">
                <a:latin typeface="Times New Roman" panose="02020603050405020304" pitchFamily="18" charset="0"/>
                <a:cs typeface="Times New Roman" panose="02020603050405020304" pitchFamily="18" charset="0"/>
              </a:rPr>
              <a:t>Khimji</a:t>
            </a:r>
            <a:r>
              <a:rPr lang="en-IN" sz="1700" dirty="0">
                <a:latin typeface="Times New Roman" panose="02020603050405020304" pitchFamily="18" charset="0"/>
                <a:cs typeface="Times New Roman" panose="02020603050405020304" pitchFamily="18" charset="0"/>
              </a:rPr>
              <a:t> Arjan, </a:t>
            </a:r>
            <a:r>
              <a:rPr lang="en-IN" sz="1700" dirty="0" err="1">
                <a:latin typeface="Times New Roman" panose="02020603050405020304" pitchFamily="18" charset="0"/>
                <a:cs typeface="Times New Roman" panose="02020603050405020304" pitchFamily="18" charset="0"/>
              </a:rPr>
              <a:t>Panbai</a:t>
            </a:r>
            <a:r>
              <a:rPr lang="en-IN" sz="1700" dirty="0">
                <a:latin typeface="Times New Roman" panose="02020603050405020304" pitchFamily="18" charset="0"/>
                <a:cs typeface="Times New Roman" panose="02020603050405020304" pitchFamily="18" charset="0"/>
              </a:rPr>
              <a:t> (</a:t>
            </a:r>
            <a:r>
              <a:rPr lang="en-IN" sz="1700" dirty="0" err="1">
                <a:latin typeface="Times New Roman" panose="02020603050405020304" pitchFamily="18" charset="0"/>
                <a:cs typeface="Times New Roman" panose="02020603050405020304" pitchFamily="18" charset="0"/>
              </a:rPr>
              <a:t>Koday</a:t>
            </a:r>
            <a:r>
              <a:rPr lang="en-IN" sz="1700" dirty="0">
                <a:latin typeface="Times New Roman" panose="02020603050405020304" pitchFamily="18" charset="0"/>
                <a:cs typeface="Times New Roman" panose="02020603050405020304" pitchFamily="18" charset="0"/>
              </a:rPr>
              <a:t>) and so on… </a:t>
            </a:r>
          </a:p>
          <a:p>
            <a:endParaRPr lang="en-IN" sz="1700" dirty="0">
              <a:latin typeface="Times New Roman" panose="02020603050405020304" pitchFamily="18" charset="0"/>
              <a:cs typeface="Times New Roman" panose="02020603050405020304" pitchFamily="18" charset="0"/>
            </a:endParaRPr>
          </a:p>
          <a:p>
            <a:r>
              <a:rPr lang="en-IN" sz="1700" dirty="0">
                <a:latin typeface="Times New Roman" panose="02020603050405020304" pitchFamily="18" charset="0"/>
                <a:cs typeface="Times New Roman" panose="02020603050405020304" pitchFamily="18" charset="0"/>
              </a:rPr>
              <a:t>Their contribution should be highlighted.</a:t>
            </a:r>
          </a:p>
        </p:txBody>
      </p:sp>
      <p:sp>
        <p:nvSpPr>
          <p:cNvPr id="9" name="Rectangle 8">
            <a:extLst>
              <a:ext uri="{FF2B5EF4-FFF2-40B4-BE49-F238E27FC236}">
                <a16:creationId xmlns:a16="http://schemas.microsoft.com/office/drawing/2014/main" id="{3AAF809D-5F83-40C4-9653-E6E4E9B89B80}"/>
              </a:ext>
            </a:extLst>
          </p:cNvPr>
          <p:cNvSpPr/>
          <p:nvPr/>
        </p:nvSpPr>
        <p:spPr>
          <a:xfrm rot="16200000">
            <a:off x="10750061" y="-111838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5F1615A1-EE45-4976-8319-8D6BDDB007A6}"/>
              </a:ext>
            </a:extLst>
          </p:cNvPr>
          <p:cNvSpPr/>
          <p:nvPr/>
        </p:nvSpPr>
        <p:spPr>
          <a:xfrm rot="16200000">
            <a:off x="1118380" y="-111838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75E921DE-1161-4AE5-AD92-D94F3097FB97}"/>
              </a:ext>
            </a:extLst>
          </p:cNvPr>
          <p:cNvSpPr txBox="1"/>
          <p:nvPr/>
        </p:nvSpPr>
        <p:spPr>
          <a:xfrm>
            <a:off x="143672" y="1312814"/>
            <a:ext cx="2387682" cy="4770537"/>
          </a:xfrm>
          <a:prstGeom prst="rect">
            <a:avLst/>
          </a:prstGeom>
          <a:noFill/>
        </p:spPr>
        <p:txBody>
          <a:bodyPr wrap="square" rtlCol="0">
            <a:spAutoFit/>
          </a:bodyPr>
          <a:lstStyle/>
          <a:p>
            <a:pPr marL="285750" indent="-285750">
              <a:buFont typeface="Courier New" panose="02070309020205020404" pitchFamily="49" charset="0"/>
              <a:buChar char="o"/>
            </a:pPr>
            <a:r>
              <a:rPr lang="en-US" sz="1600" i="1" dirty="0">
                <a:ln w="0"/>
                <a:latin typeface="Times New Roman" panose="02020603050405020304" pitchFamily="18" charset="0"/>
                <a:cs typeface="Times New Roman" panose="02020603050405020304" pitchFamily="18" charset="0"/>
              </a:rPr>
              <a:t>Shyamji Krishna Verma</a:t>
            </a: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Kantiprasad</a:t>
            </a:r>
            <a:r>
              <a:rPr lang="en-US" sz="1600" i="1" dirty="0">
                <a:ln w="0"/>
                <a:latin typeface="Times New Roman" panose="02020603050405020304" pitchFamily="18" charset="0"/>
                <a:cs typeface="Times New Roman" panose="02020603050405020304" pitchFamily="18" charset="0"/>
              </a:rPr>
              <a:t> Anjani</a:t>
            </a: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Velji</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Thakarsi</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Jamnadas</a:t>
            </a:r>
            <a:r>
              <a:rPr lang="en-US" sz="1600" i="1" dirty="0">
                <a:ln w="0"/>
                <a:latin typeface="Times New Roman" panose="02020603050405020304" pitchFamily="18" charset="0"/>
                <a:cs typeface="Times New Roman" panose="02020603050405020304" pitchFamily="18" charset="0"/>
              </a:rPr>
              <a:t> Gandhi</a:t>
            </a: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Nanalal</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Fokaliya</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Yahub</a:t>
            </a:r>
            <a:r>
              <a:rPr lang="en-US" sz="1600" i="1" dirty="0">
                <a:ln w="0"/>
                <a:latin typeface="Times New Roman" panose="02020603050405020304" pitchFamily="18" charset="0"/>
                <a:cs typeface="Times New Roman" panose="02020603050405020304" pitchFamily="18" charset="0"/>
              </a:rPr>
              <a:t> Hussain</a:t>
            </a:r>
          </a:p>
          <a:p>
            <a:pPr marL="285750" indent="-285750">
              <a:buFont typeface="Courier New" panose="02070309020205020404" pitchFamily="49" charset="0"/>
              <a:buChar char="o"/>
            </a:pPr>
            <a:r>
              <a:rPr lang="en-US" sz="1600" i="1" dirty="0">
                <a:ln w="0"/>
                <a:latin typeface="Times New Roman" panose="02020603050405020304" pitchFamily="18" charset="0"/>
                <a:cs typeface="Times New Roman" panose="02020603050405020304" pitchFamily="18" charset="0"/>
              </a:rPr>
              <a:t>Yusuf </a:t>
            </a:r>
            <a:r>
              <a:rPr lang="en-US" sz="1600" i="1" dirty="0" err="1">
                <a:ln w="0"/>
                <a:latin typeface="Times New Roman" panose="02020603050405020304" pitchFamily="18" charset="0"/>
                <a:cs typeface="Times New Roman" panose="02020603050405020304" pitchFamily="18" charset="0"/>
              </a:rPr>
              <a:t>Meherali</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Velji</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Lakhamsi</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Laxmidas</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Ravji</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Mulraj</a:t>
            </a:r>
            <a:r>
              <a:rPr lang="en-US" sz="1600" i="1" dirty="0">
                <a:ln w="0"/>
                <a:latin typeface="Times New Roman" panose="02020603050405020304" pitchFamily="18" charset="0"/>
                <a:cs typeface="Times New Roman" panose="02020603050405020304" pitchFamily="18" charset="0"/>
              </a:rPr>
              <a:t> Karsandas</a:t>
            </a:r>
          </a:p>
          <a:p>
            <a:pPr marL="285750" indent="-285750">
              <a:buFont typeface="Courier New" panose="02070309020205020404" pitchFamily="49" charset="0"/>
              <a:buChar char="o"/>
            </a:pPr>
            <a:r>
              <a:rPr lang="en-US" sz="1600" i="1" dirty="0">
                <a:ln w="0"/>
                <a:latin typeface="Times New Roman" panose="02020603050405020304" pitchFamily="18" charset="0"/>
                <a:cs typeface="Times New Roman" panose="02020603050405020304" pitchFamily="18" charset="0"/>
              </a:rPr>
              <a:t>Bihari </a:t>
            </a:r>
            <a:r>
              <a:rPr lang="en-US" sz="1600" i="1" dirty="0" err="1">
                <a:ln w="0"/>
                <a:latin typeface="Times New Roman" panose="02020603050405020304" pitchFamily="18" charset="0"/>
                <a:cs typeface="Times New Roman" panose="02020603050405020304" pitchFamily="18" charset="0"/>
              </a:rPr>
              <a:t>Antani</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Bhawanji</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Ajran</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Khimji</a:t>
            </a:r>
            <a:endParaRPr lang="en-US" sz="16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Kundanlal</a:t>
            </a:r>
            <a:r>
              <a:rPr lang="en-US" sz="1600" i="1" dirty="0">
                <a:ln w="0"/>
                <a:latin typeface="Times New Roman" panose="02020603050405020304" pitchFamily="18" charset="0"/>
                <a:cs typeface="Times New Roman" panose="02020603050405020304" pitchFamily="18" charset="0"/>
              </a:rPr>
              <a:t> Dholakia</a:t>
            </a:r>
          </a:p>
          <a:p>
            <a:pPr marL="285750" indent="-285750">
              <a:buFont typeface="Courier New" panose="02070309020205020404" pitchFamily="49" charset="0"/>
              <a:buChar char="o"/>
            </a:pPr>
            <a:r>
              <a:rPr lang="en-US" sz="1600" i="1" dirty="0">
                <a:ln w="0"/>
                <a:latin typeface="Times New Roman" panose="02020603050405020304" pitchFamily="18" charset="0"/>
                <a:cs typeface="Times New Roman" panose="02020603050405020304" pitchFamily="18" charset="0"/>
              </a:rPr>
              <a:t>Premji Thakkar</a:t>
            </a: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Gulabshankar</a:t>
            </a:r>
            <a:r>
              <a:rPr lang="en-US" sz="1600" i="1" dirty="0">
                <a:ln w="0"/>
                <a:latin typeface="Times New Roman" panose="02020603050405020304" pitchFamily="18" charset="0"/>
                <a:cs typeface="Times New Roman" panose="02020603050405020304" pitchFamily="18" charset="0"/>
              </a:rPr>
              <a:t> Dholakia</a:t>
            </a: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Velji</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Thakarsi</a:t>
            </a:r>
            <a:r>
              <a:rPr lang="en-US" sz="1600" i="1" dirty="0">
                <a:ln w="0"/>
                <a:latin typeface="Times New Roman" panose="02020603050405020304" pitchFamily="18" charset="0"/>
                <a:cs typeface="Times New Roman" panose="02020603050405020304" pitchFamily="18" charset="0"/>
              </a:rPr>
              <a:t> (</a:t>
            </a:r>
            <a:r>
              <a:rPr lang="en-US" sz="1600" i="1" dirty="0" err="1">
                <a:ln w="0"/>
                <a:latin typeface="Times New Roman" panose="02020603050405020304" pitchFamily="18" charset="0"/>
                <a:cs typeface="Times New Roman" panose="02020603050405020304" pitchFamily="18" charset="0"/>
              </a:rPr>
              <a:t>Bidada</a:t>
            </a:r>
            <a:r>
              <a:rPr lang="en-US" sz="16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US" sz="1600" i="1" dirty="0" err="1">
                <a:ln w="0"/>
                <a:latin typeface="Times New Roman" panose="02020603050405020304" pitchFamily="18" charset="0"/>
                <a:cs typeface="Times New Roman" panose="02020603050405020304" pitchFamily="18" charset="0"/>
              </a:rPr>
              <a:t>Jethibai</a:t>
            </a:r>
            <a:r>
              <a:rPr lang="en-US" sz="1600" i="1" dirty="0">
                <a:ln w="0"/>
                <a:latin typeface="Times New Roman" panose="02020603050405020304" pitchFamily="18" charset="0"/>
                <a:cs typeface="Times New Roman" panose="02020603050405020304" pitchFamily="18" charset="0"/>
              </a:rPr>
              <a:t> Khatri</a:t>
            </a:r>
          </a:p>
        </p:txBody>
      </p:sp>
    </p:spTree>
    <p:extLst>
      <p:ext uri="{BB962C8B-B14F-4D97-AF65-F5344CB8AC3E}">
        <p14:creationId xmlns:p14="http://schemas.microsoft.com/office/powerpoint/2010/main" val="3267970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30DAC3-90E7-4449-B29D-D334FCC93536}"/>
              </a:ext>
            </a:extLst>
          </p:cNvPr>
          <p:cNvSpPr txBox="1"/>
          <p:nvPr/>
        </p:nvSpPr>
        <p:spPr>
          <a:xfrm>
            <a:off x="304800" y="748502"/>
            <a:ext cx="11887200" cy="461665"/>
          </a:xfrm>
          <a:prstGeom prst="rect">
            <a:avLst/>
          </a:prstGeom>
          <a:noFill/>
        </p:spPr>
        <p:txBody>
          <a:bodyPr wrap="square">
            <a:spAutoFit/>
          </a:bodyPr>
          <a:lstStyle/>
          <a:p>
            <a:pPr algn="ctr"/>
            <a:r>
              <a:rPr lang="en-IN" sz="2400" b="1"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rPr>
              <a:t>HISTORIANS &amp; COLLECTORS</a:t>
            </a:r>
            <a:endParaRPr lang="en-IN" sz="2400" b="1" dirty="0">
              <a:ln w="0"/>
              <a:solidFill>
                <a:srgbClr val="C00000"/>
              </a:solidFill>
              <a:effectLst>
                <a:outerShdw blurRad="38100" dist="19050" dir="2700000" algn="tl" rotWithShape="0">
                  <a:schemeClr val="dk1">
                    <a:alpha val="40000"/>
                  </a:schemeClr>
                </a:outerShdw>
              </a:effectLst>
            </a:endParaRPr>
          </a:p>
        </p:txBody>
      </p:sp>
      <p:pic>
        <p:nvPicPr>
          <p:cNvPr id="13" name="Picture 12">
            <a:extLst>
              <a:ext uri="{FF2B5EF4-FFF2-40B4-BE49-F238E27FC236}">
                <a16:creationId xmlns:a16="http://schemas.microsoft.com/office/drawing/2014/main" id="{AA57B728-5AFE-4B2E-92B1-23AFD8303C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7995" y="1535003"/>
            <a:ext cx="2760763" cy="40202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TextBox 7">
            <a:extLst>
              <a:ext uri="{FF2B5EF4-FFF2-40B4-BE49-F238E27FC236}">
                <a16:creationId xmlns:a16="http://schemas.microsoft.com/office/drawing/2014/main" id="{CD97BDD8-7AAD-4A21-8462-D87684C4A502}"/>
              </a:ext>
            </a:extLst>
          </p:cNvPr>
          <p:cNvSpPr txBox="1"/>
          <p:nvPr/>
        </p:nvSpPr>
        <p:spPr>
          <a:xfrm>
            <a:off x="432949" y="2854144"/>
            <a:ext cx="5188549" cy="2585323"/>
          </a:xfrm>
          <a:prstGeom prst="rect">
            <a:avLst/>
          </a:prstGeom>
          <a:noFill/>
        </p:spPr>
        <p:txBody>
          <a:bodyPr wrap="square" anchor="ctr">
            <a:spAutoFit/>
          </a:bodyPr>
          <a:lstStyle/>
          <a:p>
            <a:pPr algn="just"/>
            <a:r>
              <a:rPr lang="en-US" dirty="0">
                <a:ln w="0"/>
                <a:latin typeface="Times New Roman" panose="02020603050405020304" pitchFamily="18" charset="0"/>
                <a:cs typeface="Times New Roman" panose="02020603050405020304" pitchFamily="18" charset="0"/>
              </a:rPr>
              <a:t>Since the last two hundred years, history has been written on and about Kutch, beginning with </a:t>
            </a:r>
            <a:r>
              <a:rPr lang="en-US" dirty="0" err="1">
                <a:ln w="0"/>
                <a:latin typeface="Times New Roman" panose="02020603050405020304" pitchFamily="18" charset="0"/>
                <a:cs typeface="Times New Roman" panose="02020603050405020304" pitchFamily="18" charset="0"/>
              </a:rPr>
              <a:t>Capt</a:t>
            </a:r>
            <a:r>
              <a:rPr lang="en-US" dirty="0">
                <a:ln w="0"/>
                <a:latin typeface="Times New Roman" panose="02020603050405020304" pitchFamily="18" charset="0"/>
                <a:cs typeface="Times New Roman" panose="02020603050405020304" pitchFamily="18" charset="0"/>
              </a:rPr>
              <a:t> James Mac Mardo. </a:t>
            </a:r>
          </a:p>
          <a:p>
            <a:pPr algn="just"/>
            <a:endParaRPr lang="en-US" dirty="0">
              <a:ln w="0"/>
              <a:latin typeface="Times New Roman" panose="02020603050405020304" pitchFamily="18" charset="0"/>
              <a:cs typeface="Times New Roman" panose="02020603050405020304" pitchFamily="18" charset="0"/>
            </a:endParaRPr>
          </a:p>
          <a:p>
            <a:pPr algn="just"/>
            <a:r>
              <a:rPr lang="en-US" dirty="0">
                <a:ln w="0"/>
                <a:latin typeface="Times New Roman" panose="02020603050405020304" pitchFamily="18" charset="0"/>
                <a:cs typeface="Times New Roman" panose="02020603050405020304" pitchFamily="18" charset="0"/>
              </a:rPr>
              <a:t>History must be preserved for posterity, and historians' contributions must be </a:t>
            </a:r>
            <a:r>
              <a:rPr lang="en-US" dirty="0" err="1">
                <a:ln w="0"/>
                <a:latin typeface="Times New Roman" panose="02020603050405020304" pitchFamily="18" charset="0"/>
                <a:cs typeface="Times New Roman" panose="02020603050405020304" pitchFamily="18" charset="0"/>
              </a:rPr>
              <a:t>recognised</a:t>
            </a:r>
            <a:r>
              <a:rPr lang="en-US" dirty="0">
                <a:ln w="0"/>
                <a:latin typeface="Times New Roman" panose="02020603050405020304" pitchFamily="18" charset="0"/>
                <a:cs typeface="Times New Roman" panose="02020603050405020304" pitchFamily="18" charset="0"/>
              </a:rPr>
              <a:t>. We could get Manuscripts, handwritten letters, diaries, and photographs must be archived and converted into museum exhibits...</a:t>
            </a:r>
            <a:endParaRPr lang="en-IN" dirty="0">
              <a:ln w="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EC3EFAE8-8F0E-46E0-B14B-23A7E3EBC262}"/>
              </a:ext>
            </a:extLst>
          </p:cNvPr>
          <p:cNvSpPr/>
          <p:nvPr/>
        </p:nvSpPr>
        <p:spPr>
          <a:xfrm>
            <a:off x="11868443"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0AD1E268-00FC-4F15-9C80-EEE724A057B2}"/>
              </a:ext>
            </a:extLst>
          </p:cNvPr>
          <p:cNvSpPr/>
          <p:nvPr/>
        </p:nvSpPr>
        <p:spPr>
          <a:xfrm>
            <a:off x="0" y="2933350"/>
            <a:ext cx="323557" cy="3212974"/>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716C49C9-89DC-48C2-9B65-D5997CB97D40}"/>
              </a:ext>
            </a:extLst>
          </p:cNvPr>
          <p:cNvSpPr txBox="1"/>
          <p:nvPr/>
        </p:nvSpPr>
        <p:spPr>
          <a:xfrm>
            <a:off x="8975255" y="197525"/>
            <a:ext cx="3093215" cy="3139321"/>
          </a:xfrm>
          <a:prstGeom prst="rect">
            <a:avLst/>
          </a:prstGeom>
          <a:noFill/>
        </p:spPr>
        <p:txBody>
          <a:bodyPr wrap="square" rtlCol="0">
            <a:spAutoFit/>
          </a:bodyPr>
          <a:lstStyle/>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Chatarbhuj</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Shivji</a:t>
            </a:r>
            <a:endParaRPr lang="en-US" i="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Shivji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Devsi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Madhdawala</a:t>
            </a:r>
            <a:endParaRPr lang="en-US" i="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Atmaram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Keshavji</a:t>
            </a:r>
            <a:r>
              <a:rPr lang="en-US" i="1" dirty="0">
                <a:latin typeface="Times New Roman" panose="02020603050405020304" pitchFamily="18" charset="0"/>
                <a:cs typeface="Times New Roman" panose="02020603050405020304" pitchFamily="18" charset="0"/>
              </a:rPr>
              <a:t> Dwivedi</a:t>
            </a: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Dungarsi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Dharamsy</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Sampat</a:t>
            </a:r>
            <a:endParaRPr lang="en-US" i="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Dulerai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Karani</a:t>
            </a:r>
            <a:endParaRPr lang="en-US" i="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Joravarsingh</a:t>
            </a:r>
            <a:r>
              <a:rPr lang="en-US" i="1" dirty="0">
                <a:latin typeface="Times New Roman" panose="02020603050405020304" pitchFamily="18" charset="0"/>
                <a:cs typeface="Times New Roman" panose="02020603050405020304" pitchFamily="18" charset="0"/>
              </a:rPr>
              <a:t> Jadhav</a:t>
            </a: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Ushakant</a:t>
            </a:r>
            <a:r>
              <a:rPr lang="en-US" i="1" dirty="0">
                <a:latin typeface="Times New Roman" panose="02020603050405020304" pitchFamily="18" charset="0"/>
                <a:cs typeface="Times New Roman" panose="02020603050405020304" pitchFamily="18" charset="0"/>
              </a:rPr>
              <a:t> Mehta</a:t>
            </a: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Ramsinghji</a:t>
            </a:r>
            <a:r>
              <a:rPr lang="en-US" i="1" dirty="0">
                <a:latin typeface="Times New Roman" panose="02020603050405020304" pitchFamily="18" charset="0"/>
                <a:cs typeface="Times New Roman" panose="02020603050405020304" pitchFamily="18" charset="0"/>
              </a:rPr>
              <a:t> Rathod</a:t>
            </a:r>
          </a:p>
          <a:p>
            <a:pPr marL="285750" indent="-285750">
              <a:buFont typeface="Courier New" panose="02070309020205020404" pitchFamily="49" charset="0"/>
              <a:buChar char="o"/>
            </a:pPr>
            <a:r>
              <a:rPr lang="en-US" i="1" dirty="0" err="1">
                <a:latin typeface="Times New Roman" panose="02020603050405020304" pitchFamily="18" charset="0"/>
                <a:cs typeface="Times New Roman" panose="02020603050405020304" pitchFamily="18" charset="0"/>
              </a:rPr>
              <a:t>Umiyashankar</a:t>
            </a:r>
            <a:r>
              <a:rPr lang="en-US" i="1" dirty="0">
                <a:latin typeface="Times New Roman" panose="02020603050405020304" pitchFamily="18" charset="0"/>
                <a:cs typeface="Times New Roman" panose="02020603050405020304" pitchFamily="18" charset="0"/>
              </a:rPr>
              <a:t> Ajani</a:t>
            </a:r>
          </a:p>
          <a:p>
            <a:pPr marL="285750" indent="-285750">
              <a:buFont typeface="Courier New" panose="02070309020205020404" pitchFamily="49" charset="0"/>
              <a:buChar char="o"/>
            </a:pPr>
            <a:r>
              <a:rPr lang="en-US" i="1" dirty="0">
                <a:latin typeface="Times New Roman" panose="02020603050405020304" pitchFamily="18" charset="0"/>
                <a:cs typeface="Times New Roman" panose="02020603050405020304" pitchFamily="18" charset="0"/>
              </a:rPr>
              <a:t>Haresh Dholakia</a:t>
            </a:r>
          </a:p>
          <a:p>
            <a:pPr marL="285750" indent="-285750">
              <a:buFont typeface="Courier New" panose="02070309020205020404" pitchFamily="49" charset="0"/>
              <a:buChar char="o"/>
            </a:pPr>
            <a:r>
              <a:rPr lang="en-US" i="1" dirty="0">
                <a:latin typeface="Times New Roman" panose="02020603050405020304" pitchFamily="18" charset="0"/>
                <a:cs typeface="Times New Roman" panose="02020603050405020304" pitchFamily="18" charset="0"/>
              </a:rPr>
              <a:t>Naresh </a:t>
            </a:r>
            <a:r>
              <a:rPr lang="en-US" i="1" dirty="0" err="1">
                <a:latin typeface="Times New Roman" panose="02020603050405020304" pitchFamily="18" charset="0"/>
                <a:cs typeface="Times New Roman" panose="02020603050405020304" pitchFamily="18" charset="0"/>
              </a:rPr>
              <a:t>Antani</a:t>
            </a:r>
            <a:endParaRPr lang="en-US" i="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908B0F6-4B59-4A86-99AF-DDDAE5B43FA1}"/>
              </a:ext>
            </a:extLst>
          </p:cNvPr>
          <p:cNvPicPr>
            <a:picLocks noChangeAspect="1"/>
          </p:cNvPicPr>
          <p:nvPr/>
        </p:nvPicPr>
        <p:blipFill>
          <a:blip r:embed="rId3"/>
          <a:stretch>
            <a:fillRect/>
          </a:stretch>
        </p:blipFill>
        <p:spPr>
          <a:xfrm>
            <a:off x="460138" y="197525"/>
            <a:ext cx="1943100" cy="24003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154200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005BAC-4C10-48A0-BEA5-93082D44B851}"/>
              </a:ext>
            </a:extLst>
          </p:cNvPr>
          <p:cNvSpPr>
            <a:spLocks noGrp="1"/>
          </p:cNvSpPr>
          <p:nvPr>
            <p:ph idx="1"/>
          </p:nvPr>
        </p:nvSpPr>
        <p:spPr>
          <a:xfrm>
            <a:off x="4863901" y="763242"/>
            <a:ext cx="6853084" cy="881216"/>
          </a:xfrm>
        </p:spPr>
        <p:txBody>
          <a:bodyPr>
            <a:normAutofit fontScale="85000" lnSpcReduction="10000"/>
          </a:bodyPr>
          <a:lstStyle/>
          <a:p>
            <a:r>
              <a:rPr lang="en-US" sz="4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Short Story Writers &amp; Novelists</a:t>
            </a:r>
            <a:endParaRPr lang="en-US" sz="4400" dirty="0"/>
          </a:p>
        </p:txBody>
      </p:sp>
      <p:sp>
        <p:nvSpPr>
          <p:cNvPr id="4" name="Text Placeholder 3">
            <a:extLst>
              <a:ext uri="{FF2B5EF4-FFF2-40B4-BE49-F238E27FC236}">
                <a16:creationId xmlns:a16="http://schemas.microsoft.com/office/drawing/2014/main" id="{2C1EDA3D-E8CC-4AD1-A870-DB96D2C7D5E0}"/>
              </a:ext>
            </a:extLst>
          </p:cNvPr>
          <p:cNvSpPr>
            <a:spLocks noGrp="1"/>
          </p:cNvSpPr>
          <p:nvPr>
            <p:ph type="body" sz="half" idx="2"/>
          </p:nvPr>
        </p:nvSpPr>
        <p:spPr>
          <a:xfrm>
            <a:off x="311932" y="1644458"/>
            <a:ext cx="3446583" cy="4349532"/>
          </a:xfrm>
        </p:spPr>
        <p:txBody>
          <a:bodyPr>
            <a:normAutofit/>
          </a:bodyPr>
          <a:lstStyle/>
          <a:p>
            <a:pPr marL="285750" indent="-285750">
              <a:buClr>
                <a:schemeClr val="bg1"/>
              </a:buClr>
              <a:buFont typeface="Courier New" panose="02070309020205020404" pitchFamily="49" charset="0"/>
              <a:buChar char="o"/>
            </a:pPr>
            <a:r>
              <a:rPr lang="en-US" sz="1800" i="1" dirty="0">
                <a:solidFill>
                  <a:schemeClr val="bg1"/>
                </a:solidFill>
                <a:latin typeface="Times New Roman" panose="02020603050405020304" pitchFamily="18" charset="0"/>
                <a:cs typeface="Times New Roman" panose="02020603050405020304" pitchFamily="18" charset="0"/>
              </a:rPr>
              <a:t>Jayant Khatri</a:t>
            </a:r>
          </a:p>
          <a:p>
            <a:pPr marL="285750" indent="-285750">
              <a:buClr>
                <a:schemeClr val="bg1"/>
              </a:buClr>
              <a:buFont typeface="Courier New" panose="02070309020205020404" pitchFamily="49" charset="0"/>
              <a:buChar char="o"/>
            </a:pPr>
            <a:r>
              <a:rPr lang="en-US" sz="1800" i="1" dirty="0">
                <a:solidFill>
                  <a:schemeClr val="bg1"/>
                </a:solidFill>
                <a:latin typeface="Times New Roman" panose="02020603050405020304" pitchFamily="18" charset="0"/>
                <a:cs typeface="Times New Roman" panose="02020603050405020304" pitchFamily="18" charset="0"/>
              </a:rPr>
              <a:t>Narayan </a:t>
            </a:r>
            <a:r>
              <a:rPr lang="en-US" sz="1800" i="1" dirty="0" err="1">
                <a:solidFill>
                  <a:schemeClr val="bg1"/>
                </a:solidFill>
                <a:latin typeface="Times New Roman" panose="02020603050405020304" pitchFamily="18" charset="0"/>
                <a:cs typeface="Times New Roman" panose="02020603050405020304" pitchFamily="18" charset="0"/>
              </a:rPr>
              <a:t>Visanji</a:t>
            </a:r>
            <a:r>
              <a:rPr lang="en-US" sz="1800" i="1" dirty="0">
                <a:solidFill>
                  <a:schemeClr val="bg1"/>
                </a:solidFill>
                <a:latin typeface="Times New Roman" panose="02020603050405020304" pitchFamily="18" charset="0"/>
                <a:cs typeface="Times New Roman" panose="02020603050405020304" pitchFamily="18" charset="0"/>
              </a:rPr>
              <a:t> Thakkar</a:t>
            </a:r>
          </a:p>
          <a:p>
            <a:pPr marL="285750" indent="-285750">
              <a:buClr>
                <a:schemeClr val="bg1"/>
              </a:buClr>
              <a:buFont typeface="Courier New" panose="02070309020205020404" pitchFamily="49" charset="0"/>
              <a:buChar char="o"/>
            </a:pPr>
            <a:r>
              <a:rPr lang="en-US" sz="1800" i="1" dirty="0" err="1">
                <a:solidFill>
                  <a:schemeClr val="bg1"/>
                </a:solidFill>
                <a:latin typeface="Times New Roman" panose="02020603050405020304" pitchFamily="18" charset="0"/>
                <a:cs typeface="Times New Roman" panose="02020603050405020304" pitchFamily="18" charset="0"/>
              </a:rPr>
              <a:t>Gunwantrai</a:t>
            </a:r>
            <a:r>
              <a:rPr lang="en-US" sz="1800" i="1" dirty="0">
                <a:solidFill>
                  <a:schemeClr val="bg1"/>
                </a:solidFill>
                <a:latin typeface="Times New Roman" panose="02020603050405020304" pitchFamily="18" charset="0"/>
                <a:cs typeface="Times New Roman" panose="02020603050405020304" pitchFamily="18" charset="0"/>
              </a:rPr>
              <a:t> Acharya</a:t>
            </a:r>
          </a:p>
          <a:p>
            <a:pPr marL="285750" indent="-285750">
              <a:buClr>
                <a:schemeClr val="bg1"/>
              </a:buClr>
              <a:buFont typeface="Courier New" panose="02070309020205020404" pitchFamily="49" charset="0"/>
              <a:buChar char="o"/>
            </a:pPr>
            <a:r>
              <a:rPr lang="en-US" sz="1800" i="1" dirty="0" err="1">
                <a:solidFill>
                  <a:schemeClr val="bg1"/>
                </a:solidFill>
                <a:latin typeface="Times New Roman" panose="02020603050405020304" pitchFamily="18" charset="0"/>
                <a:cs typeface="Times New Roman" panose="02020603050405020304" pitchFamily="18" charset="0"/>
              </a:rPr>
              <a:t>Vanu</a:t>
            </a:r>
            <a:r>
              <a:rPr lang="en-US" sz="1800" i="1" dirty="0">
                <a:solidFill>
                  <a:schemeClr val="bg1"/>
                </a:solidFill>
                <a:latin typeface="Times New Roman" panose="02020603050405020304" pitchFamily="18" charset="0"/>
                <a:cs typeface="Times New Roman" panose="02020603050405020304" pitchFamily="18" charset="0"/>
              </a:rPr>
              <a:t> </a:t>
            </a:r>
            <a:r>
              <a:rPr lang="en-US" sz="1800" i="1" dirty="0" err="1">
                <a:solidFill>
                  <a:schemeClr val="bg1"/>
                </a:solidFill>
                <a:latin typeface="Times New Roman" panose="02020603050405020304" pitchFamily="18" charset="0"/>
                <a:cs typeface="Times New Roman" panose="02020603050405020304" pitchFamily="18" charset="0"/>
              </a:rPr>
              <a:t>Pandhi</a:t>
            </a:r>
            <a:endParaRPr lang="en-US" sz="1800" i="1" dirty="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US" sz="1800" i="1" dirty="0">
                <a:solidFill>
                  <a:schemeClr val="bg1"/>
                </a:solidFill>
                <a:latin typeface="Times New Roman" panose="02020603050405020304" pitchFamily="18" charset="0"/>
                <a:cs typeface="Times New Roman" panose="02020603050405020304" pitchFamily="18" charset="0"/>
              </a:rPr>
              <a:t>Manu </a:t>
            </a:r>
            <a:r>
              <a:rPr lang="en-US" sz="1800" i="1" dirty="0" err="1">
                <a:solidFill>
                  <a:schemeClr val="bg1"/>
                </a:solidFill>
                <a:latin typeface="Times New Roman" panose="02020603050405020304" pitchFamily="18" charset="0"/>
                <a:cs typeface="Times New Roman" panose="02020603050405020304" pitchFamily="18" charset="0"/>
              </a:rPr>
              <a:t>Pandhi</a:t>
            </a:r>
            <a:endParaRPr lang="en-US" sz="1800" i="1" dirty="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US" sz="1800" i="1" dirty="0" err="1">
                <a:solidFill>
                  <a:schemeClr val="bg1"/>
                </a:solidFill>
                <a:latin typeface="Times New Roman" panose="02020603050405020304" pitchFamily="18" charset="0"/>
                <a:cs typeface="Times New Roman" panose="02020603050405020304" pitchFamily="18" charset="0"/>
              </a:rPr>
              <a:t>Vinesh</a:t>
            </a:r>
            <a:r>
              <a:rPr lang="en-US" sz="1800" i="1" dirty="0">
                <a:solidFill>
                  <a:schemeClr val="bg1"/>
                </a:solidFill>
                <a:latin typeface="Times New Roman" panose="02020603050405020304" pitchFamily="18" charset="0"/>
                <a:cs typeface="Times New Roman" panose="02020603050405020304" pitchFamily="18" charset="0"/>
              </a:rPr>
              <a:t> </a:t>
            </a:r>
            <a:r>
              <a:rPr lang="en-US" sz="1800" i="1" dirty="0" err="1">
                <a:solidFill>
                  <a:schemeClr val="bg1"/>
                </a:solidFill>
                <a:latin typeface="Times New Roman" panose="02020603050405020304" pitchFamily="18" charset="0"/>
                <a:cs typeface="Times New Roman" panose="02020603050405020304" pitchFamily="18" charset="0"/>
              </a:rPr>
              <a:t>Antani</a:t>
            </a:r>
            <a:endParaRPr lang="en-US" sz="1800" i="1" dirty="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US" sz="1800" i="1" dirty="0" err="1">
                <a:solidFill>
                  <a:schemeClr val="bg1"/>
                </a:solidFill>
                <a:latin typeface="Times New Roman" panose="02020603050405020304" pitchFamily="18" charset="0"/>
                <a:cs typeface="Times New Roman" panose="02020603050405020304" pitchFamily="18" charset="0"/>
              </a:rPr>
              <a:t>Mavji</a:t>
            </a:r>
            <a:r>
              <a:rPr lang="en-US" sz="1800" i="1" dirty="0">
                <a:solidFill>
                  <a:schemeClr val="bg1"/>
                </a:solidFill>
                <a:latin typeface="Times New Roman" panose="02020603050405020304" pitchFamily="18" charset="0"/>
                <a:cs typeface="Times New Roman" panose="02020603050405020304" pitchFamily="18" charset="0"/>
              </a:rPr>
              <a:t> Maheshwari</a:t>
            </a:r>
          </a:p>
          <a:p>
            <a:pPr marL="285750" indent="-285750">
              <a:buClr>
                <a:schemeClr val="bg1"/>
              </a:buClr>
              <a:buFont typeface="Courier New" panose="02070309020205020404" pitchFamily="49" charset="0"/>
              <a:buChar char="o"/>
            </a:pPr>
            <a:r>
              <a:rPr lang="en-US" sz="1800" i="1" dirty="0" err="1">
                <a:solidFill>
                  <a:schemeClr val="bg1"/>
                </a:solidFill>
                <a:latin typeface="Times New Roman" panose="02020603050405020304" pitchFamily="18" charset="0"/>
                <a:cs typeface="Times New Roman" panose="02020603050405020304" pitchFamily="18" charset="0"/>
              </a:rPr>
              <a:t>Madhushudan</a:t>
            </a:r>
            <a:r>
              <a:rPr lang="en-US" sz="1800" i="1" dirty="0">
                <a:solidFill>
                  <a:schemeClr val="bg1"/>
                </a:solidFill>
                <a:latin typeface="Times New Roman" panose="02020603050405020304" pitchFamily="18" charset="0"/>
                <a:cs typeface="Times New Roman" panose="02020603050405020304" pitchFamily="18" charset="0"/>
              </a:rPr>
              <a:t> Bhatt</a:t>
            </a:r>
          </a:p>
          <a:p>
            <a:pPr marL="285750" indent="-285750">
              <a:buClr>
                <a:schemeClr val="bg1"/>
              </a:buClr>
              <a:buFont typeface="Courier New" panose="02070309020205020404" pitchFamily="49" charset="0"/>
              <a:buChar char="o"/>
            </a:pPr>
            <a:r>
              <a:rPr lang="en-US" sz="1800" i="1" dirty="0">
                <a:solidFill>
                  <a:schemeClr val="bg1"/>
                </a:solidFill>
                <a:latin typeface="Times New Roman" panose="02020603050405020304" pitchFamily="18" charset="0"/>
                <a:cs typeface="Times New Roman" panose="02020603050405020304" pitchFamily="18" charset="0"/>
              </a:rPr>
              <a:t>Dhirendra Mehta</a:t>
            </a:r>
          </a:p>
          <a:p>
            <a:pPr marL="285750" indent="-285750">
              <a:buClr>
                <a:schemeClr val="bg1"/>
              </a:buClr>
              <a:buFont typeface="Courier New" panose="02070309020205020404" pitchFamily="49" charset="0"/>
              <a:buChar char="o"/>
            </a:pPr>
            <a:r>
              <a:rPr lang="en-US" sz="1800" i="1" dirty="0" err="1">
                <a:solidFill>
                  <a:schemeClr val="bg1"/>
                </a:solidFill>
                <a:latin typeface="Times New Roman" panose="02020603050405020304" pitchFamily="18" charset="0"/>
                <a:cs typeface="Times New Roman" panose="02020603050405020304" pitchFamily="18" charset="0"/>
              </a:rPr>
              <a:t>Chandrashankar</a:t>
            </a:r>
            <a:r>
              <a:rPr lang="en-US" sz="1800" i="1" dirty="0">
                <a:solidFill>
                  <a:schemeClr val="bg1"/>
                </a:solidFill>
                <a:latin typeface="Times New Roman" panose="02020603050405020304" pitchFamily="18" charset="0"/>
                <a:cs typeface="Times New Roman" panose="02020603050405020304" pitchFamily="18" charset="0"/>
              </a:rPr>
              <a:t> Buch ‘</a:t>
            </a:r>
            <a:r>
              <a:rPr lang="en-US" sz="1800" i="1" dirty="0" err="1">
                <a:solidFill>
                  <a:schemeClr val="bg1"/>
                </a:solidFill>
                <a:latin typeface="Times New Roman" panose="02020603050405020304" pitchFamily="18" charset="0"/>
                <a:cs typeface="Times New Roman" panose="02020603050405020304" pitchFamily="18" charset="0"/>
              </a:rPr>
              <a:t>Sukani</a:t>
            </a:r>
            <a:r>
              <a:rPr lang="en-US" sz="1800" i="1" dirty="0">
                <a:solidFill>
                  <a:schemeClr val="bg1"/>
                </a:solidFill>
                <a:latin typeface="Times New Roman" panose="02020603050405020304" pitchFamily="18" charset="0"/>
                <a:cs typeface="Times New Roman" panose="02020603050405020304" pitchFamily="18" charset="0"/>
              </a:rPr>
              <a:t>’</a:t>
            </a:r>
          </a:p>
          <a:p>
            <a:endParaRPr lang="en-US" sz="1800" i="1" dirty="0">
              <a:solidFill>
                <a:schemeClr val="bg1"/>
              </a:solidFill>
              <a:latin typeface="Times New Roman" panose="02020603050405020304" pitchFamily="18" charset="0"/>
              <a:cs typeface="Times New Roman" panose="02020603050405020304" pitchFamily="18" charset="0"/>
            </a:endParaRPr>
          </a:p>
          <a:p>
            <a:endParaRPr lang="en-US" sz="1800" i="1" dirty="0">
              <a:solidFill>
                <a:schemeClr val="bg1"/>
              </a:solidFill>
              <a:latin typeface="Times New Roman" panose="02020603050405020304" pitchFamily="18" charset="0"/>
              <a:cs typeface="Times New Roman" panose="02020603050405020304" pitchFamily="18" charset="0"/>
            </a:endParaRPr>
          </a:p>
        </p:txBody>
      </p:sp>
      <p:pic>
        <p:nvPicPr>
          <p:cNvPr id="6" name="Content Placeholder 3">
            <a:extLst>
              <a:ext uri="{FF2B5EF4-FFF2-40B4-BE49-F238E27FC236}">
                <a16:creationId xmlns:a16="http://schemas.microsoft.com/office/drawing/2014/main" id="{3AEC17B2-EA21-438C-AD55-68DD552799CF}"/>
              </a:ext>
            </a:extLst>
          </p:cNvPr>
          <p:cNvPicPr>
            <a:picLocks noChangeAspect="1"/>
          </p:cNvPicPr>
          <p:nvPr/>
        </p:nvPicPr>
        <p:blipFill rotWithShape="1">
          <a:blip r:embed="rId3">
            <a:extLst>
              <a:ext uri="{28A0092B-C50C-407E-A947-70E740481C1C}">
                <a14:useLocalDpi xmlns:a14="http://schemas.microsoft.com/office/drawing/2010/main" val="0"/>
              </a:ext>
            </a:extLst>
          </a:blip>
          <a:srcRect l="15234" t="11968" r="30793" b="43590"/>
          <a:stretch/>
        </p:blipFill>
        <p:spPr>
          <a:xfrm>
            <a:off x="8534402" y="1983007"/>
            <a:ext cx="2808873" cy="411175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357765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0E9C6-BEEF-4A8E-A4DA-30268278695E}"/>
              </a:ext>
            </a:extLst>
          </p:cNvPr>
          <p:cNvSpPr>
            <a:spLocks noGrp="1"/>
          </p:cNvSpPr>
          <p:nvPr>
            <p:ph type="title"/>
          </p:nvPr>
        </p:nvSpPr>
        <p:spPr>
          <a:xfrm>
            <a:off x="4603955" y="2029378"/>
            <a:ext cx="3200400" cy="786088"/>
          </a:xfrm>
        </p:spPr>
        <p:txBody>
          <a:bodyPr>
            <a:normAutofit/>
          </a:bodyPr>
          <a:lstStyle/>
          <a:p>
            <a:r>
              <a:rPr lang="en-US" sz="4800" b="1" spc="0" dirty="0">
                <a:ln w="0"/>
                <a:solidFill>
                  <a:srgbClr val="C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POETS</a:t>
            </a:r>
          </a:p>
        </p:txBody>
      </p:sp>
      <p:sp>
        <p:nvSpPr>
          <p:cNvPr id="3" name="Content Placeholder 2">
            <a:extLst>
              <a:ext uri="{FF2B5EF4-FFF2-40B4-BE49-F238E27FC236}">
                <a16:creationId xmlns:a16="http://schemas.microsoft.com/office/drawing/2014/main" id="{DB6C25B3-BF08-4706-A324-CAB44A6D0A0F}"/>
              </a:ext>
            </a:extLst>
          </p:cNvPr>
          <p:cNvSpPr>
            <a:spLocks noGrp="1"/>
          </p:cNvSpPr>
          <p:nvPr>
            <p:ph idx="1"/>
          </p:nvPr>
        </p:nvSpPr>
        <p:spPr>
          <a:xfrm>
            <a:off x="4338484" y="3657069"/>
            <a:ext cx="6492240" cy="3014570"/>
          </a:xfrm>
        </p:spPr>
        <p:txBody>
          <a:bodyPr>
            <a:normAutofit/>
          </a:bodyPr>
          <a:lstStyle/>
          <a:p>
            <a:pPr marL="0" indent="0">
              <a:buNone/>
            </a:pPr>
            <a:r>
              <a:rPr lang="en-IN" sz="1800" b="1" dirty="0" err="1">
                <a:ln w="0"/>
                <a:solidFill>
                  <a:schemeClr val="tx1"/>
                </a:solidFill>
                <a:latin typeface="Times New Roman" panose="02020603050405020304" pitchFamily="18" charset="0"/>
                <a:cs typeface="Times New Roman" panose="02020603050405020304" pitchFamily="18" charset="0"/>
              </a:rPr>
              <a:t>Vrujbhasha</a:t>
            </a:r>
            <a:r>
              <a:rPr lang="en-IN" sz="1800" b="1" dirty="0">
                <a:ln w="0"/>
                <a:solidFill>
                  <a:schemeClr val="tx1"/>
                </a:solidFill>
                <a:latin typeface="Times New Roman" panose="02020603050405020304" pitchFamily="18" charset="0"/>
                <a:cs typeface="Times New Roman" panose="02020603050405020304" pitchFamily="18" charset="0"/>
              </a:rPr>
              <a:t> </a:t>
            </a:r>
            <a:r>
              <a:rPr lang="en-IN" sz="1800" b="1" dirty="0" err="1">
                <a:ln w="0"/>
                <a:solidFill>
                  <a:schemeClr val="tx1"/>
                </a:solidFill>
                <a:latin typeface="Times New Roman" panose="02020603050405020304" pitchFamily="18" charset="0"/>
                <a:cs typeface="Times New Roman" panose="02020603050405020304" pitchFamily="18" charset="0"/>
              </a:rPr>
              <a:t>Pathsala</a:t>
            </a:r>
            <a:endParaRPr lang="en-IN" sz="1800" b="1" dirty="0">
              <a:ln w="0"/>
              <a:solidFill>
                <a:schemeClr val="tx1"/>
              </a:solidFill>
              <a:latin typeface="Times New Roman" panose="02020603050405020304" pitchFamily="18" charset="0"/>
              <a:cs typeface="Times New Roman" panose="02020603050405020304" pitchFamily="18" charset="0"/>
            </a:endParaRPr>
          </a:p>
          <a:p>
            <a:pPr marL="0" indent="0">
              <a:buNone/>
            </a:pPr>
            <a:r>
              <a:rPr lang="en-IN" sz="1800" dirty="0">
                <a:ln w="0"/>
                <a:solidFill>
                  <a:schemeClr val="tx1"/>
                </a:solidFill>
                <a:latin typeface="Times New Roman" panose="02020603050405020304" pitchFamily="18" charset="0"/>
                <a:cs typeface="Times New Roman" panose="02020603050405020304" pitchFamily="18" charset="0"/>
              </a:rPr>
              <a:t>Kavya (poems) and </a:t>
            </a:r>
            <a:r>
              <a:rPr lang="en-IN" sz="1800" dirty="0" err="1">
                <a:ln w="0"/>
                <a:solidFill>
                  <a:schemeClr val="tx1"/>
                </a:solidFill>
                <a:latin typeface="Times New Roman" panose="02020603050405020304" pitchFamily="18" charset="0"/>
                <a:cs typeface="Times New Roman" panose="02020603050405020304" pitchFamily="18" charset="0"/>
              </a:rPr>
              <a:t>Pingal</a:t>
            </a:r>
            <a:r>
              <a:rPr lang="en-IN" sz="1800" dirty="0">
                <a:ln w="0"/>
                <a:solidFill>
                  <a:schemeClr val="tx1"/>
                </a:solidFill>
                <a:latin typeface="Times New Roman" panose="02020603050405020304" pitchFamily="18" charset="0"/>
                <a:cs typeface="Times New Roman" panose="02020603050405020304" pitchFamily="18" charset="0"/>
              </a:rPr>
              <a:t> were taught systematically at the unique </a:t>
            </a:r>
            <a:r>
              <a:rPr lang="en-IN" sz="1800" dirty="0" err="1">
                <a:ln w="0"/>
                <a:solidFill>
                  <a:schemeClr val="tx1"/>
                </a:solidFill>
                <a:latin typeface="Times New Roman" panose="02020603050405020304" pitchFamily="18" charset="0"/>
                <a:cs typeface="Times New Roman" panose="02020603050405020304" pitchFamily="18" charset="0"/>
              </a:rPr>
              <a:t>Vrujbhasha</a:t>
            </a:r>
            <a:r>
              <a:rPr lang="en-IN" sz="1800" dirty="0">
                <a:ln w="0"/>
                <a:solidFill>
                  <a:schemeClr val="tx1"/>
                </a:solidFill>
                <a:latin typeface="Times New Roman" panose="02020603050405020304" pitchFamily="18" charset="0"/>
                <a:cs typeface="Times New Roman" panose="02020603050405020304" pitchFamily="18" charset="0"/>
              </a:rPr>
              <a:t> </a:t>
            </a:r>
            <a:r>
              <a:rPr lang="en-IN" sz="1800" dirty="0" err="1">
                <a:ln w="0"/>
                <a:solidFill>
                  <a:schemeClr val="tx1"/>
                </a:solidFill>
                <a:latin typeface="Times New Roman" panose="02020603050405020304" pitchFamily="18" charset="0"/>
                <a:cs typeface="Times New Roman" panose="02020603050405020304" pitchFamily="18" charset="0"/>
              </a:rPr>
              <a:t>Pathshala</a:t>
            </a:r>
            <a:r>
              <a:rPr lang="en-IN" sz="1800" dirty="0">
                <a:ln w="0"/>
                <a:solidFill>
                  <a:schemeClr val="tx1"/>
                </a:solidFill>
                <a:latin typeface="Times New Roman" panose="02020603050405020304" pitchFamily="18" charset="0"/>
                <a:cs typeface="Times New Roman" panose="02020603050405020304" pitchFamily="18" charset="0"/>
              </a:rPr>
              <a:t> in Bhuj beginning in 1749. </a:t>
            </a:r>
            <a:r>
              <a:rPr lang="en-IN" sz="1800" dirty="0" err="1">
                <a:ln w="0"/>
                <a:solidFill>
                  <a:schemeClr val="tx1"/>
                </a:solidFill>
                <a:latin typeface="Times New Roman" panose="02020603050405020304" pitchFamily="18" charset="0"/>
                <a:cs typeface="Times New Roman" panose="02020603050405020304" pitchFamily="18" charset="0"/>
              </a:rPr>
              <a:t>Lakhpatji</a:t>
            </a:r>
            <a:r>
              <a:rPr lang="en-IN" sz="1800" dirty="0">
                <a:ln w="0"/>
                <a:solidFill>
                  <a:schemeClr val="tx1"/>
                </a:solidFill>
                <a:latin typeface="Times New Roman" panose="02020603050405020304" pitchFamily="18" charset="0"/>
                <a:cs typeface="Times New Roman" panose="02020603050405020304" pitchFamily="18" charset="0"/>
              </a:rPr>
              <a:t> founded the </a:t>
            </a:r>
            <a:r>
              <a:rPr lang="en-IN" sz="1800" dirty="0" err="1">
                <a:ln w="0"/>
                <a:solidFill>
                  <a:schemeClr val="tx1"/>
                </a:solidFill>
                <a:latin typeface="Times New Roman" panose="02020603050405020304" pitchFamily="18" charset="0"/>
                <a:cs typeface="Times New Roman" panose="02020603050405020304" pitchFamily="18" charset="0"/>
              </a:rPr>
              <a:t>Vrujbhasha</a:t>
            </a:r>
            <a:r>
              <a:rPr lang="en-IN" sz="1800" dirty="0">
                <a:ln w="0"/>
                <a:solidFill>
                  <a:schemeClr val="tx1"/>
                </a:solidFill>
                <a:latin typeface="Times New Roman" panose="02020603050405020304" pitchFamily="18" charset="0"/>
                <a:cs typeface="Times New Roman" panose="02020603050405020304" pitchFamily="18" charset="0"/>
              </a:rPr>
              <a:t> </a:t>
            </a:r>
            <a:r>
              <a:rPr lang="en-IN" sz="1800" dirty="0" err="1">
                <a:ln w="0"/>
                <a:solidFill>
                  <a:schemeClr val="tx1"/>
                </a:solidFill>
                <a:latin typeface="Times New Roman" panose="02020603050405020304" pitchFamily="18" charset="0"/>
                <a:cs typeface="Times New Roman" panose="02020603050405020304" pitchFamily="18" charset="0"/>
              </a:rPr>
              <a:t>Pathshala</a:t>
            </a:r>
            <a:r>
              <a:rPr lang="en-IN" sz="1800" dirty="0">
                <a:ln w="0"/>
                <a:solidFill>
                  <a:schemeClr val="tx1"/>
                </a:solidFill>
                <a:latin typeface="Times New Roman" panose="02020603050405020304" pitchFamily="18" charset="0"/>
                <a:cs typeface="Times New Roman" panose="02020603050405020304" pitchFamily="18" charset="0"/>
              </a:rPr>
              <a:t>, which trained hundreds of poets who went on to become </a:t>
            </a:r>
            <a:r>
              <a:rPr lang="en-IN" sz="1800" dirty="0" err="1">
                <a:ln w="0"/>
                <a:solidFill>
                  <a:schemeClr val="tx1"/>
                </a:solidFill>
                <a:latin typeface="Times New Roman" panose="02020603050405020304" pitchFamily="18" charset="0"/>
                <a:cs typeface="Times New Roman" panose="02020603050405020304" pitchFamily="18" charset="0"/>
              </a:rPr>
              <a:t>Rajkavis</a:t>
            </a:r>
            <a:r>
              <a:rPr lang="en-IN" sz="1800" dirty="0">
                <a:ln w="0"/>
                <a:solidFill>
                  <a:schemeClr val="tx1"/>
                </a:solidFill>
                <a:latin typeface="Times New Roman" panose="02020603050405020304" pitchFamily="18" charset="0"/>
                <a:cs typeface="Times New Roman" panose="02020603050405020304" pitchFamily="18" charset="0"/>
              </a:rPr>
              <a:t> in various Royal dynasties (Raj Wada). This institution's first principal was Shri Kanak </a:t>
            </a:r>
            <a:r>
              <a:rPr lang="en-IN" sz="1800" dirty="0" err="1">
                <a:ln w="0"/>
                <a:solidFill>
                  <a:schemeClr val="tx1"/>
                </a:solidFill>
                <a:latin typeface="Times New Roman" panose="02020603050405020304" pitchFamily="18" charset="0"/>
                <a:cs typeface="Times New Roman" panose="02020603050405020304" pitchFamily="18" charset="0"/>
              </a:rPr>
              <a:t>Kushalji</a:t>
            </a:r>
            <a:r>
              <a:rPr lang="en-IN" sz="1800" dirty="0">
                <a:ln w="0"/>
                <a:solidFill>
                  <a:schemeClr val="tx1"/>
                </a:solidFill>
                <a:latin typeface="Times New Roman" panose="02020603050405020304" pitchFamily="18" charset="0"/>
                <a:cs typeface="Times New Roman" panose="02020603050405020304" pitchFamily="18" charset="0"/>
              </a:rPr>
              <a:t> </a:t>
            </a:r>
            <a:r>
              <a:rPr lang="en-IN" sz="1800" dirty="0" err="1">
                <a:ln w="0"/>
                <a:solidFill>
                  <a:schemeClr val="tx1"/>
                </a:solidFill>
                <a:latin typeface="Times New Roman" panose="02020603050405020304" pitchFamily="18" charset="0"/>
                <a:cs typeface="Times New Roman" panose="02020603050405020304" pitchFamily="18" charset="0"/>
              </a:rPr>
              <a:t>Bhattark</a:t>
            </a:r>
            <a:r>
              <a:rPr lang="en-IN" sz="1800" dirty="0">
                <a:ln w="0"/>
                <a:solidFill>
                  <a:schemeClr val="tx1"/>
                </a:solidFill>
                <a:latin typeface="Times New Roman" panose="02020603050405020304" pitchFamily="18" charset="0"/>
                <a:cs typeface="Times New Roman" panose="02020603050405020304" pitchFamily="18" charset="0"/>
              </a:rPr>
              <a:t>, and its last principal was Shri </a:t>
            </a:r>
            <a:r>
              <a:rPr lang="en-IN" sz="1800" dirty="0" err="1">
                <a:ln w="0"/>
                <a:solidFill>
                  <a:schemeClr val="tx1"/>
                </a:solidFill>
                <a:latin typeface="Times New Roman" panose="02020603050405020304" pitchFamily="18" charset="0"/>
                <a:cs typeface="Times New Roman" panose="02020603050405020304" pitchFamily="18" charset="0"/>
              </a:rPr>
              <a:t>Shambhudan</a:t>
            </a:r>
            <a:r>
              <a:rPr lang="en-IN" sz="1800" dirty="0">
                <a:ln w="0"/>
                <a:solidFill>
                  <a:schemeClr val="tx1"/>
                </a:solidFill>
                <a:latin typeface="Times New Roman" panose="02020603050405020304" pitchFamily="18" charset="0"/>
                <a:cs typeface="Times New Roman" panose="02020603050405020304" pitchFamily="18" charset="0"/>
              </a:rPr>
              <a:t> Gadhvi.</a:t>
            </a:r>
          </a:p>
          <a:p>
            <a:pPr marL="0" indent="0">
              <a:buNone/>
            </a:pPr>
            <a:r>
              <a:rPr lang="en-US" sz="1800" dirty="0">
                <a:ln w="0"/>
                <a:solidFill>
                  <a:schemeClr val="tx1"/>
                </a:solidFill>
                <a:latin typeface="Times New Roman" panose="02020603050405020304" pitchFamily="18" charset="0"/>
                <a:cs typeface="Times New Roman" panose="02020603050405020304" pitchFamily="18" charset="0"/>
              </a:rPr>
              <a:t>In his massive two-volume work </a:t>
            </a:r>
            <a:r>
              <a:rPr lang="en-US" sz="1800" dirty="0" err="1">
                <a:ln w="0"/>
                <a:solidFill>
                  <a:schemeClr val="tx1"/>
                </a:solidFill>
                <a:latin typeface="Times New Roman" panose="02020603050405020304" pitchFamily="18" charset="0"/>
                <a:cs typeface="Times New Roman" panose="02020603050405020304" pitchFamily="18" charset="0"/>
              </a:rPr>
              <a:t>Kutchna</a:t>
            </a:r>
            <a:r>
              <a:rPr lang="en-US" sz="1800" dirty="0">
                <a:ln w="0"/>
                <a:solidFill>
                  <a:schemeClr val="tx1"/>
                </a:solidFill>
                <a:latin typeface="Times New Roman" panose="02020603050405020304" pitchFamily="18" charset="0"/>
                <a:cs typeface="Times New Roman" panose="02020603050405020304" pitchFamily="18" charset="0"/>
              </a:rPr>
              <a:t> Santo </a:t>
            </a:r>
            <a:r>
              <a:rPr lang="en-US" sz="1800" dirty="0" err="1">
                <a:ln w="0"/>
                <a:solidFill>
                  <a:schemeClr val="tx1"/>
                </a:solidFill>
                <a:latin typeface="Times New Roman" panose="02020603050405020304" pitchFamily="18" charset="0"/>
                <a:cs typeface="Times New Roman" panose="02020603050405020304" pitchFamily="18" charset="0"/>
              </a:rPr>
              <a:t>ane</a:t>
            </a:r>
            <a:r>
              <a:rPr lang="en-US" sz="1800" dirty="0">
                <a:ln w="0"/>
                <a:solidFill>
                  <a:schemeClr val="tx1"/>
                </a:solidFill>
                <a:latin typeface="Times New Roman" panose="02020603050405020304" pitchFamily="18" charset="0"/>
                <a:cs typeface="Times New Roman" panose="02020603050405020304" pitchFamily="18" charset="0"/>
              </a:rPr>
              <a:t>, Shri </a:t>
            </a:r>
            <a:r>
              <a:rPr lang="en-US" sz="1800" dirty="0" err="1">
                <a:ln w="0"/>
                <a:solidFill>
                  <a:schemeClr val="tx1"/>
                </a:solidFill>
                <a:latin typeface="Times New Roman" panose="02020603050405020304" pitchFamily="18" charset="0"/>
                <a:cs typeface="Times New Roman" panose="02020603050405020304" pitchFamily="18" charset="0"/>
              </a:rPr>
              <a:t>Duleray</a:t>
            </a:r>
            <a:r>
              <a:rPr lang="en-US" sz="1800" dirty="0">
                <a:ln w="0"/>
                <a:solidFill>
                  <a:schemeClr val="tx1"/>
                </a:solidFill>
                <a:latin typeface="Times New Roman" panose="02020603050405020304" pitchFamily="18" charset="0"/>
                <a:cs typeface="Times New Roman" panose="02020603050405020304" pitchFamily="18" charset="0"/>
              </a:rPr>
              <a:t> </a:t>
            </a:r>
            <a:r>
              <a:rPr lang="en-US" sz="1800" dirty="0" err="1">
                <a:ln w="0"/>
                <a:solidFill>
                  <a:schemeClr val="tx1"/>
                </a:solidFill>
                <a:latin typeface="Times New Roman" panose="02020603050405020304" pitchFamily="18" charset="0"/>
                <a:cs typeface="Times New Roman" panose="02020603050405020304" pitchFamily="18" charset="0"/>
              </a:rPr>
              <a:t>Karani</a:t>
            </a:r>
            <a:r>
              <a:rPr lang="en-US" sz="1800" dirty="0">
                <a:ln w="0"/>
                <a:solidFill>
                  <a:schemeClr val="tx1"/>
                </a:solidFill>
                <a:latin typeface="Times New Roman" panose="02020603050405020304" pitchFamily="18" charset="0"/>
                <a:cs typeface="Times New Roman" panose="02020603050405020304" pitchFamily="18" charset="0"/>
              </a:rPr>
              <a:t> profiles over a hundred poets.</a:t>
            </a:r>
          </a:p>
        </p:txBody>
      </p:sp>
      <p:sp>
        <p:nvSpPr>
          <p:cNvPr id="4" name="Text Placeholder 3">
            <a:extLst>
              <a:ext uri="{FF2B5EF4-FFF2-40B4-BE49-F238E27FC236}">
                <a16:creationId xmlns:a16="http://schemas.microsoft.com/office/drawing/2014/main" id="{88315391-626A-4FF8-A251-B040071AFBB2}"/>
              </a:ext>
            </a:extLst>
          </p:cNvPr>
          <p:cNvSpPr>
            <a:spLocks noGrp="1"/>
          </p:cNvSpPr>
          <p:nvPr>
            <p:ph type="body" sz="half" idx="2"/>
          </p:nvPr>
        </p:nvSpPr>
        <p:spPr>
          <a:xfrm>
            <a:off x="467032" y="560441"/>
            <a:ext cx="3200400" cy="5653546"/>
          </a:xfrm>
        </p:spPr>
        <p:txBody>
          <a:bodyPr>
            <a:noAutofit/>
          </a:bodyPr>
          <a:lstStyle/>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Kanak </a:t>
            </a:r>
            <a:r>
              <a:rPr lang="en-IN" sz="1800" i="1" dirty="0" err="1">
                <a:ln w="0"/>
                <a:solidFill>
                  <a:schemeClr val="bg1"/>
                </a:solidFill>
                <a:latin typeface="Times New Roman" panose="02020603050405020304" pitchFamily="18" charset="0"/>
                <a:cs typeface="Times New Roman" panose="02020603050405020304" pitchFamily="18" charset="0"/>
              </a:rPr>
              <a:t>Kushalji</a:t>
            </a:r>
            <a:endParaRPr lang="en-IN" sz="1800" i="1" dirty="0">
              <a:ln w="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Pandit Dayaram</a:t>
            </a: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Gautam Sharma</a:t>
            </a: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a:t>
            </a:r>
            <a:r>
              <a:rPr lang="en-IN" sz="1800" i="1" dirty="0" err="1">
                <a:ln w="0"/>
                <a:solidFill>
                  <a:schemeClr val="bg1"/>
                </a:solidFill>
                <a:latin typeface="Times New Roman" panose="02020603050405020304" pitchFamily="18" charset="0"/>
                <a:cs typeface="Times New Roman" panose="02020603050405020304" pitchFamily="18" charset="0"/>
              </a:rPr>
              <a:t>Kunwarji</a:t>
            </a:r>
            <a:r>
              <a:rPr lang="en-IN" sz="1800" i="1" dirty="0">
                <a:ln w="0"/>
                <a:solidFill>
                  <a:schemeClr val="bg1"/>
                </a:solidFill>
                <a:latin typeface="Times New Roman" panose="02020603050405020304" pitchFamily="18" charset="0"/>
                <a:cs typeface="Times New Roman" panose="02020603050405020304" pitchFamily="18" charset="0"/>
              </a:rPr>
              <a:t> Vakil</a:t>
            </a: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a:t>
            </a:r>
            <a:r>
              <a:rPr lang="en-IN" sz="1800" i="1" dirty="0" err="1">
                <a:ln w="0"/>
                <a:solidFill>
                  <a:schemeClr val="bg1"/>
                </a:solidFill>
                <a:latin typeface="Times New Roman" panose="02020603050405020304" pitchFamily="18" charset="0"/>
                <a:cs typeface="Times New Roman" panose="02020603050405020304" pitchFamily="18" charset="0"/>
              </a:rPr>
              <a:t>Abdulha</a:t>
            </a:r>
            <a:r>
              <a:rPr lang="en-IN" sz="1800" i="1" dirty="0">
                <a:ln w="0"/>
                <a:solidFill>
                  <a:schemeClr val="bg1"/>
                </a:solidFill>
                <a:latin typeface="Times New Roman" panose="02020603050405020304" pitchFamily="18" charset="0"/>
                <a:cs typeface="Times New Roman" panose="02020603050405020304" pitchFamily="18" charset="0"/>
              </a:rPr>
              <a:t> </a:t>
            </a:r>
            <a:r>
              <a:rPr lang="en-IN" sz="1800" i="1" dirty="0" err="1">
                <a:ln w="0"/>
                <a:solidFill>
                  <a:schemeClr val="bg1"/>
                </a:solidFill>
                <a:latin typeface="Times New Roman" panose="02020603050405020304" pitchFamily="18" charset="0"/>
                <a:cs typeface="Times New Roman" panose="02020603050405020304" pitchFamily="18" charset="0"/>
              </a:rPr>
              <a:t>Runza</a:t>
            </a:r>
            <a:endParaRPr lang="en-IN" sz="1800" i="1" dirty="0">
              <a:ln w="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a:t>
            </a:r>
            <a:r>
              <a:rPr lang="en-IN" sz="1800" i="1" dirty="0" err="1">
                <a:ln w="0"/>
                <a:solidFill>
                  <a:schemeClr val="bg1"/>
                </a:solidFill>
                <a:latin typeface="Times New Roman" panose="02020603050405020304" pitchFamily="18" charset="0"/>
                <a:cs typeface="Times New Roman" panose="02020603050405020304" pitchFamily="18" charset="0"/>
              </a:rPr>
              <a:t>Mulraj</a:t>
            </a:r>
            <a:r>
              <a:rPr lang="en-IN" sz="1800" i="1" dirty="0">
                <a:ln w="0"/>
                <a:solidFill>
                  <a:schemeClr val="bg1"/>
                </a:solidFill>
                <a:latin typeface="Times New Roman" panose="02020603050405020304" pitchFamily="18" charset="0"/>
                <a:cs typeface="Times New Roman" panose="02020603050405020304" pitchFamily="18" charset="0"/>
              </a:rPr>
              <a:t> </a:t>
            </a:r>
            <a:r>
              <a:rPr lang="en-IN" sz="1800" i="1" dirty="0" err="1">
                <a:ln w="0"/>
                <a:solidFill>
                  <a:schemeClr val="bg1"/>
                </a:solidFill>
                <a:latin typeface="Times New Roman" panose="02020603050405020304" pitchFamily="18" charset="0"/>
                <a:cs typeface="Times New Roman" panose="02020603050405020304" pitchFamily="18" charset="0"/>
              </a:rPr>
              <a:t>Anjariya</a:t>
            </a:r>
            <a:endParaRPr lang="en-IN" sz="1800" i="1" dirty="0">
              <a:ln w="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Madhav Joshi</a:t>
            </a: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a:t>
            </a:r>
            <a:r>
              <a:rPr lang="en-IN" sz="1800" i="1" dirty="0" err="1">
                <a:ln w="0"/>
                <a:solidFill>
                  <a:schemeClr val="bg1"/>
                </a:solidFill>
                <a:latin typeface="Times New Roman" panose="02020603050405020304" pitchFamily="18" charset="0"/>
                <a:cs typeface="Times New Roman" panose="02020603050405020304" pitchFamily="18" charset="0"/>
              </a:rPr>
              <a:t>Prangiri</a:t>
            </a:r>
            <a:r>
              <a:rPr lang="en-IN" sz="1800" i="1" dirty="0">
                <a:ln w="0"/>
                <a:solidFill>
                  <a:schemeClr val="bg1"/>
                </a:solidFill>
                <a:latin typeface="Times New Roman" panose="02020603050405020304" pitchFamily="18" charset="0"/>
                <a:cs typeface="Times New Roman" panose="02020603050405020304" pitchFamily="18" charset="0"/>
              </a:rPr>
              <a:t> Goswami</a:t>
            </a:r>
          </a:p>
          <a:p>
            <a:pPr marL="285750" indent="-285750">
              <a:buClr>
                <a:schemeClr val="bg1"/>
              </a:buClr>
              <a:buFont typeface="Courier New" panose="02070309020205020404" pitchFamily="49" charset="0"/>
              <a:buChar char="o"/>
            </a:pPr>
            <a:r>
              <a:rPr lang="en-IN" sz="1800" i="1" dirty="0" err="1">
                <a:ln w="0"/>
                <a:solidFill>
                  <a:schemeClr val="bg1"/>
                </a:solidFill>
                <a:latin typeface="Times New Roman" panose="02020603050405020304" pitchFamily="18" charset="0"/>
                <a:cs typeface="Times New Roman" panose="02020603050405020304" pitchFamily="18" charset="0"/>
              </a:rPr>
              <a:t>Maharao</a:t>
            </a:r>
            <a:r>
              <a:rPr lang="en-IN" sz="1800" i="1" dirty="0">
                <a:ln w="0"/>
                <a:solidFill>
                  <a:schemeClr val="bg1"/>
                </a:solidFill>
                <a:latin typeface="Times New Roman" panose="02020603050405020304" pitchFamily="18" charset="0"/>
                <a:cs typeface="Times New Roman" panose="02020603050405020304" pitchFamily="18" charset="0"/>
              </a:rPr>
              <a:t> Shri </a:t>
            </a:r>
            <a:r>
              <a:rPr lang="en-IN" sz="1800" i="1" dirty="0" err="1">
                <a:ln w="0"/>
                <a:solidFill>
                  <a:schemeClr val="bg1"/>
                </a:solidFill>
                <a:latin typeface="Times New Roman" panose="02020603050405020304" pitchFamily="18" charset="0"/>
                <a:cs typeface="Times New Roman" panose="02020603050405020304" pitchFamily="18" charset="0"/>
              </a:rPr>
              <a:t>Lakhpatji</a:t>
            </a:r>
            <a:endParaRPr lang="en-IN" sz="1800" i="1" dirty="0">
              <a:ln w="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IN" sz="1800" i="1" dirty="0" err="1">
                <a:ln w="0"/>
                <a:solidFill>
                  <a:schemeClr val="bg1"/>
                </a:solidFill>
                <a:latin typeface="Times New Roman" panose="02020603050405020304" pitchFamily="18" charset="0"/>
                <a:cs typeface="Times New Roman" panose="02020603050405020304" pitchFamily="18" charset="0"/>
              </a:rPr>
              <a:t>Maharao</a:t>
            </a:r>
            <a:r>
              <a:rPr lang="en-IN" sz="1800" i="1" dirty="0">
                <a:ln w="0"/>
                <a:solidFill>
                  <a:schemeClr val="bg1"/>
                </a:solidFill>
                <a:latin typeface="Times New Roman" panose="02020603050405020304" pitchFamily="18" charset="0"/>
                <a:cs typeface="Times New Roman" panose="02020603050405020304" pitchFamily="18" charset="0"/>
              </a:rPr>
              <a:t> Shri </a:t>
            </a:r>
            <a:r>
              <a:rPr lang="en-IN" sz="1800" i="1" dirty="0" err="1">
                <a:ln w="0"/>
                <a:solidFill>
                  <a:schemeClr val="bg1"/>
                </a:solidFill>
                <a:latin typeface="Times New Roman" panose="02020603050405020304" pitchFamily="18" charset="0"/>
                <a:cs typeface="Times New Roman" panose="02020603050405020304" pitchFamily="18" charset="0"/>
              </a:rPr>
              <a:t>Hammirji</a:t>
            </a:r>
            <a:endParaRPr lang="en-IN" sz="1800" i="1" dirty="0">
              <a:ln w="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a:t>
            </a:r>
            <a:r>
              <a:rPr lang="en-IN" sz="1800" i="1" dirty="0" err="1">
                <a:ln w="0"/>
                <a:solidFill>
                  <a:schemeClr val="bg1"/>
                </a:solidFill>
                <a:latin typeface="Times New Roman" panose="02020603050405020304" pitchFamily="18" charset="0"/>
                <a:cs typeface="Times New Roman" panose="02020603050405020304" pitchFamily="18" charset="0"/>
              </a:rPr>
              <a:t>Jivram</a:t>
            </a:r>
            <a:r>
              <a:rPr lang="en-IN" sz="1800" i="1" dirty="0">
                <a:ln w="0"/>
                <a:solidFill>
                  <a:schemeClr val="bg1"/>
                </a:solidFill>
                <a:latin typeface="Times New Roman" panose="02020603050405020304" pitchFamily="18" charset="0"/>
                <a:cs typeface="Times New Roman" panose="02020603050405020304" pitchFamily="18" charset="0"/>
              </a:rPr>
              <a:t> </a:t>
            </a:r>
            <a:r>
              <a:rPr lang="en-IN" sz="1800" i="1" dirty="0" err="1">
                <a:ln w="0"/>
                <a:solidFill>
                  <a:schemeClr val="bg1"/>
                </a:solidFill>
                <a:latin typeface="Times New Roman" panose="02020603050405020304" pitchFamily="18" charset="0"/>
                <a:cs typeface="Times New Roman" panose="02020603050405020304" pitchFamily="18" charset="0"/>
              </a:rPr>
              <a:t>Ajramar</a:t>
            </a:r>
            <a:endParaRPr lang="en-IN" sz="1800" i="1" dirty="0">
              <a:ln w="0"/>
              <a:solidFill>
                <a:schemeClr val="bg1"/>
              </a:solidFill>
              <a:latin typeface="Times New Roman" panose="02020603050405020304" pitchFamily="18" charset="0"/>
              <a:cs typeface="Times New Roman" panose="02020603050405020304" pitchFamily="18" charset="0"/>
            </a:endParaRP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Narayan </a:t>
            </a:r>
            <a:r>
              <a:rPr lang="en-IN" sz="1800" i="1" dirty="0" err="1">
                <a:ln w="0"/>
                <a:solidFill>
                  <a:schemeClr val="bg1"/>
                </a:solidFill>
                <a:latin typeface="Times New Roman" panose="02020603050405020304" pitchFamily="18" charset="0"/>
                <a:cs typeface="Times New Roman" panose="02020603050405020304" pitchFamily="18" charset="0"/>
              </a:rPr>
              <a:t>Visanji</a:t>
            </a:r>
            <a:r>
              <a:rPr lang="en-IN" sz="1800" i="1" dirty="0">
                <a:ln w="0"/>
                <a:solidFill>
                  <a:schemeClr val="bg1"/>
                </a:solidFill>
                <a:latin typeface="Times New Roman" panose="02020603050405020304" pitchFamily="18" charset="0"/>
                <a:cs typeface="Times New Roman" panose="02020603050405020304" pitchFamily="18" charset="0"/>
              </a:rPr>
              <a:t> Thakkar</a:t>
            </a:r>
          </a:p>
          <a:p>
            <a:pPr marL="285750" indent="-285750">
              <a:buClr>
                <a:schemeClr val="bg1"/>
              </a:buClr>
              <a:buFont typeface="Courier New" panose="02070309020205020404" pitchFamily="49" charset="0"/>
              <a:buChar char="o"/>
            </a:pPr>
            <a:r>
              <a:rPr lang="en-IN" sz="1800" i="1" dirty="0">
                <a:ln w="0"/>
                <a:solidFill>
                  <a:schemeClr val="bg1"/>
                </a:solidFill>
                <a:latin typeface="Times New Roman" panose="02020603050405020304" pitchFamily="18" charset="0"/>
                <a:cs typeface="Times New Roman" panose="02020603050405020304" pitchFamily="18" charset="0"/>
              </a:rPr>
              <a:t>Kavi </a:t>
            </a:r>
            <a:r>
              <a:rPr lang="en-IN" sz="1800" i="1" dirty="0" err="1">
                <a:ln w="0"/>
                <a:solidFill>
                  <a:schemeClr val="bg1"/>
                </a:solidFill>
                <a:latin typeface="Times New Roman" panose="02020603050405020304" pitchFamily="18" charset="0"/>
                <a:cs typeface="Times New Roman" panose="02020603050405020304" pitchFamily="18" charset="0"/>
              </a:rPr>
              <a:t>Niranjanji</a:t>
            </a:r>
            <a:endParaRPr lang="en-IN" sz="1800" i="1" dirty="0">
              <a:ln w="0"/>
              <a:solidFill>
                <a:schemeClr val="bg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97031FF0-95DD-45A4-AF93-4D5EEC9E17F5}"/>
              </a:ext>
            </a:extLst>
          </p:cNvPr>
          <p:cNvSpPr/>
          <p:nvPr/>
        </p:nvSpPr>
        <p:spPr>
          <a:xfrm rot="16200000">
            <a:off x="10750062" y="-1118380"/>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8DE20CE6-F3DD-42B1-837F-70F1FE8D3592}"/>
              </a:ext>
            </a:extLst>
          </p:cNvPr>
          <p:cNvSpPr/>
          <p:nvPr/>
        </p:nvSpPr>
        <p:spPr>
          <a:xfrm rot="16200000">
            <a:off x="10750062" y="5411144"/>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a:extLst>
              <a:ext uri="{FF2B5EF4-FFF2-40B4-BE49-F238E27FC236}">
                <a16:creationId xmlns:a16="http://schemas.microsoft.com/office/drawing/2014/main" id="{67EDECBD-2EEC-4B67-95B6-D3E7060EAD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30354" y="533730"/>
            <a:ext cx="1502364" cy="28534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a:extLst>
              <a:ext uri="{FF2B5EF4-FFF2-40B4-BE49-F238E27FC236}">
                <a16:creationId xmlns:a16="http://schemas.microsoft.com/office/drawing/2014/main" id="{1CC23B91-7477-4299-95F4-2A8D30913C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1217" y="533730"/>
            <a:ext cx="2380876" cy="28534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672016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E54F4E-B67B-41DA-92AD-606705BD2E3C}"/>
              </a:ext>
            </a:extLst>
          </p:cNvPr>
          <p:cNvSpPr txBox="1"/>
          <p:nvPr/>
        </p:nvSpPr>
        <p:spPr>
          <a:xfrm>
            <a:off x="78982" y="276324"/>
            <a:ext cx="6096000"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ARTS AND CRAFTS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કળાનો</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વૈભવ</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076" name="Picture 4" descr="Shopping In Kutch Villages: Where To Go &amp;amp; What To Buy - Outlook Traveller">
            <a:extLst>
              <a:ext uri="{FF2B5EF4-FFF2-40B4-BE49-F238E27FC236}">
                <a16:creationId xmlns:a16="http://schemas.microsoft.com/office/drawing/2014/main" id="{432DF641-5C58-430F-A899-DBE3081BD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957637"/>
            <a:ext cx="6096000" cy="290036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rafts of Kutch - Rogan Art, Ajrakh &amp;amp; more (Gujarat - India) | My  Travelogue - Indian Travel Blogger, Heritage enthusiast &amp;amp; UNESCO hunter!">
            <a:extLst>
              <a:ext uri="{FF2B5EF4-FFF2-40B4-BE49-F238E27FC236}">
                <a16:creationId xmlns:a16="http://schemas.microsoft.com/office/drawing/2014/main" id="{AE120231-11E6-4FC9-A753-D6C810B24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0430" y="0"/>
            <a:ext cx="652157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amp;#39;source Introduction | Bell Making - Bhuj | D&amp;#39;Source Digital Online  Learning Environment for Design: Courses, Resources, Case Studies,  Galleries, Videos">
            <a:extLst>
              <a:ext uri="{FF2B5EF4-FFF2-40B4-BE49-F238E27FC236}">
                <a16:creationId xmlns:a16="http://schemas.microsoft.com/office/drawing/2014/main" id="{7A187971-1C46-4285-BBFF-8F450E95C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112" y="888683"/>
            <a:ext cx="4370392" cy="291177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486C439-B178-4C71-BDCE-FAEA719C5D10}"/>
              </a:ext>
            </a:extLst>
          </p:cNvPr>
          <p:cNvSpPr txBox="1"/>
          <p:nvPr/>
        </p:nvSpPr>
        <p:spPr>
          <a:xfrm>
            <a:off x="59636" y="3951151"/>
            <a:ext cx="5610794" cy="2031325"/>
          </a:xfrm>
          <a:prstGeom prst="rect">
            <a:avLst/>
          </a:prstGeom>
          <a:noFill/>
        </p:spPr>
        <p:txBody>
          <a:bodyPr wrap="square">
            <a:spAutoFit/>
          </a:bodyPr>
          <a:lstStyle/>
          <a:p>
            <a:pPr algn="just"/>
            <a:r>
              <a:rPr lang="en-IN" dirty="0">
                <a:latin typeface="Times New Roman" panose="02020603050405020304" pitchFamily="18" charset="0"/>
                <a:cs typeface="Times New Roman" panose="02020603050405020304" pitchFamily="18" charset="0"/>
              </a:rPr>
              <a:t>End numbers of Artist has contributed to the peculiar art of Kutch. Weaving communities such as Khatris, Rabaris, </a:t>
            </a:r>
            <a:r>
              <a:rPr lang="en-IN" dirty="0" err="1">
                <a:latin typeface="Times New Roman" panose="02020603050405020304" pitchFamily="18" charset="0"/>
                <a:cs typeface="Times New Roman" panose="02020603050405020304" pitchFamily="18" charset="0"/>
              </a:rPr>
              <a:t>Ahirs</a:t>
            </a:r>
            <a:r>
              <a:rPr lang="en-IN" dirty="0">
                <a:latin typeface="Times New Roman" panose="02020603050405020304" pitchFamily="18" charset="0"/>
                <a:cs typeface="Times New Roman" panose="02020603050405020304" pitchFamily="18" charset="0"/>
              </a:rPr>
              <a:t> etc. are still continuing the same profession since last many generations and now this art has also received international recognitions. Some art and artifacts are vanishing with the period of time like </a:t>
            </a:r>
            <a:r>
              <a:rPr lang="en-IN" dirty="0" err="1">
                <a:latin typeface="Times New Roman" panose="02020603050405020304" pitchFamily="18" charset="0"/>
                <a:cs typeface="Times New Roman" panose="02020603050405020304" pitchFamily="18" charset="0"/>
              </a:rPr>
              <a:t>Kamangar</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Shailee</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કમાંગર</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શૈલી</a:t>
            </a:r>
            <a:endParaRPr lang="en-IN"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512DA028-F6A5-4D3B-8978-102C12F7D4A7}"/>
              </a:ext>
            </a:extLst>
          </p:cNvPr>
          <p:cNvSpPr txBox="1"/>
          <p:nvPr/>
        </p:nvSpPr>
        <p:spPr>
          <a:xfrm>
            <a:off x="76638" y="6376197"/>
            <a:ext cx="6098344" cy="369332"/>
          </a:xfrm>
          <a:prstGeom prst="rect">
            <a:avLst/>
          </a:prstGeom>
          <a:noFill/>
        </p:spPr>
        <p:txBody>
          <a:bodyPr wrap="square">
            <a:spAutoFit/>
          </a:bodyPr>
          <a:lstStyle/>
          <a:p>
            <a:pPr marL="285750" indent="-285750">
              <a:buFont typeface="Arial" panose="020B0604020202020204" pitchFamily="34" charset="0"/>
              <a:buChar char="•"/>
            </a:pPr>
            <a:r>
              <a:rPr lang="en-IN" dirty="0" err="1"/>
              <a:t>કચ્છની</a:t>
            </a:r>
            <a:r>
              <a:rPr lang="en-IN" dirty="0"/>
              <a:t> </a:t>
            </a:r>
            <a:r>
              <a:rPr lang="en-IN" dirty="0" err="1"/>
              <a:t>પ્રખ્યાત</a:t>
            </a:r>
            <a:r>
              <a:rPr lang="en-IN" dirty="0"/>
              <a:t> </a:t>
            </a:r>
            <a:r>
              <a:rPr lang="en-IN" dirty="0" err="1"/>
              <a:t>કમાંગરી</a:t>
            </a:r>
            <a:r>
              <a:rPr lang="en-IN" dirty="0"/>
              <a:t> </a:t>
            </a:r>
            <a:r>
              <a:rPr lang="en-IN" dirty="0" err="1"/>
              <a:t>ભીંતચિત્રો</a:t>
            </a:r>
            <a:r>
              <a:rPr lang="en-IN" dirty="0"/>
              <a:t> એક </a:t>
            </a:r>
            <a:r>
              <a:rPr lang="en-IN" dirty="0" err="1"/>
              <a:t>ભૂલાયેલો</a:t>
            </a:r>
            <a:r>
              <a:rPr lang="en-IN" dirty="0"/>
              <a:t> </a:t>
            </a:r>
            <a:r>
              <a:rPr lang="en-IN" dirty="0" err="1"/>
              <a:t>વારસો</a:t>
            </a:r>
            <a:endParaRPr lang="en-IN" dirty="0"/>
          </a:p>
        </p:txBody>
      </p:sp>
      <p:sp>
        <p:nvSpPr>
          <p:cNvPr id="12" name="TextBox 11">
            <a:extLst>
              <a:ext uri="{FF2B5EF4-FFF2-40B4-BE49-F238E27FC236}">
                <a16:creationId xmlns:a16="http://schemas.microsoft.com/office/drawing/2014/main" id="{5D203858-3409-4441-A9D6-0A6A4332BC44}"/>
              </a:ext>
            </a:extLst>
          </p:cNvPr>
          <p:cNvSpPr txBox="1"/>
          <p:nvPr/>
        </p:nvSpPr>
        <p:spPr>
          <a:xfrm>
            <a:off x="59636" y="5856171"/>
            <a:ext cx="6098344" cy="369332"/>
          </a:xfrm>
          <a:prstGeom prst="rect">
            <a:avLst/>
          </a:prstGeom>
          <a:noFill/>
        </p:spPr>
        <p:txBody>
          <a:bodyPr wrap="square">
            <a:spAutoFit/>
          </a:bodyPr>
          <a:lstStyle/>
          <a:p>
            <a:pPr marL="285750" indent="-285750">
              <a:buFont typeface="Arial" panose="020B0604020202020204" pitchFamily="34" charset="0"/>
              <a:buChar char="•"/>
            </a:pPr>
            <a:r>
              <a:rPr lang="en-IN" dirty="0" err="1"/>
              <a:t>કચ્છની</a:t>
            </a:r>
            <a:r>
              <a:rPr lang="en-IN" dirty="0"/>
              <a:t> </a:t>
            </a:r>
            <a:r>
              <a:rPr lang="en-IN" dirty="0" err="1"/>
              <a:t>કમાંગર</a:t>
            </a:r>
            <a:r>
              <a:rPr lang="en-IN" dirty="0"/>
              <a:t> </a:t>
            </a:r>
            <a:r>
              <a:rPr lang="en-IN" dirty="0" err="1"/>
              <a:t>કલા</a:t>
            </a:r>
            <a:r>
              <a:rPr lang="en-IN" dirty="0"/>
              <a:t> : </a:t>
            </a:r>
            <a:r>
              <a:rPr lang="en-IN" dirty="0" err="1"/>
              <a:t>શાશ્વત</a:t>
            </a:r>
            <a:r>
              <a:rPr lang="en-IN" dirty="0"/>
              <a:t> </a:t>
            </a:r>
            <a:r>
              <a:rPr lang="en-IN" dirty="0" err="1"/>
              <a:t>ને</a:t>
            </a:r>
            <a:r>
              <a:rPr lang="en-IN" dirty="0"/>
              <a:t> </a:t>
            </a:r>
            <a:r>
              <a:rPr lang="en-IN" dirty="0" err="1"/>
              <a:t>જીવંત</a:t>
            </a:r>
            <a:r>
              <a:rPr lang="en-IN" dirty="0"/>
              <a:t> </a:t>
            </a:r>
            <a:r>
              <a:rPr lang="en-IN" dirty="0" err="1"/>
              <a:t>વારસો</a:t>
            </a:r>
            <a:endParaRPr lang="en-IN" dirty="0"/>
          </a:p>
        </p:txBody>
      </p:sp>
    </p:spTree>
    <p:extLst>
      <p:ext uri="{BB962C8B-B14F-4D97-AF65-F5344CB8AC3E}">
        <p14:creationId xmlns:p14="http://schemas.microsoft.com/office/powerpoint/2010/main" val="3316423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1C1D55-C764-488B-8D87-C0048FFEFF5D}"/>
              </a:ext>
            </a:extLst>
          </p:cNvPr>
          <p:cNvSpPr txBox="1"/>
          <p:nvPr/>
        </p:nvSpPr>
        <p:spPr>
          <a:xfrm>
            <a:off x="1973145" y="509341"/>
            <a:ext cx="8245708"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SCULPTURE AND ARCHITECTURE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શિલ્પ</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અને</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સ્થાપત્ય</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098" name="Picture 2" descr="Traditional Bhunga Huts of Kutch | Blog">
            <a:extLst>
              <a:ext uri="{FF2B5EF4-FFF2-40B4-BE49-F238E27FC236}">
                <a16:creationId xmlns:a16="http://schemas.microsoft.com/office/drawing/2014/main" id="{50CB845E-77A3-418B-B5DB-13E7F7E7B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16" y="3657049"/>
            <a:ext cx="5646413" cy="19541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E9A211F-4C5A-4DB1-9F10-43922A219A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7894" y="3079970"/>
            <a:ext cx="5064520" cy="3108349"/>
          </a:xfrm>
          <a:prstGeom prst="rect">
            <a:avLst/>
          </a:prstGeom>
        </p:spPr>
      </p:pic>
      <p:sp>
        <p:nvSpPr>
          <p:cNvPr id="5" name="Rectangle 4">
            <a:extLst>
              <a:ext uri="{FF2B5EF4-FFF2-40B4-BE49-F238E27FC236}">
                <a16:creationId xmlns:a16="http://schemas.microsoft.com/office/drawing/2014/main" id="{7C0D334A-BE91-4550-81F3-E4226A1DA512}"/>
              </a:ext>
            </a:extLst>
          </p:cNvPr>
          <p:cNvSpPr/>
          <p:nvPr/>
        </p:nvSpPr>
        <p:spPr>
          <a:xfrm>
            <a:off x="11868443"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C2E56A6C-14BA-4F9B-A274-0252602D1F72}"/>
              </a:ext>
            </a:extLst>
          </p:cNvPr>
          <p:cNvSpPr/>
          <p:nvPr/>
        </p:nvSpPr>
        <p:spPr>
          <a:xfrm>
            <a:off x="-6"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DD705001-462F-484C-9F4F-D47816C6C348}"/>
              </a:ext>
            </a:extLst>
          </p:cNvPr>
          <p:cNvSpPr txBox="1"/>
          <p:nvPr/>
        </p:nvSpPr>
        <p:spPr>
          <a:xfrm>
            <a:off x="2162611" y="1394979"/>
            <a:ext cx="8056242" cy="1477328"/>
          </a:xfrm>
          <a:prstGeom prst="rect">
            <a:avLst/>
          </a:prstGeom>
          <a:noFill/>
        </p:spPr>
        <p:txBody>
          <a:bodyPr wrap="square" rtlCol="0">
            <a:spAutoFit/>
          </a:bodyPr>
          <a:lstStyle/>
          <a:p>
            <a:r>
              <a:rPr lang="en-IN" dirty="0" err="1">
                <a:latin typeface="Times New Roman" panose="02020603050405020304" pitchFamily="18" charset="0"/>
                <a:cs typeface="Times New Roman" panose="02020603050405020304" pitchFamily="18" charset="0"/>
              </a:rPr>
              <a:t>Kotay</a:t>
            </a:r>
            <a:r>
              <a:rPr lang="en-IN" dirty="0">
                <a:latin typeface="Times New Roman" panose="02020603050405020304" pitchFamily="18" charset="0"/>
                <a:cs typeface="Times New Roman" panose="02020603050405020304" pitchFamily="18" charset="0"/>
              </a:rPr>
              <a:t> : Ancient Shiv Temple</a:t>
            </a:r>
          </a:p>
          <a:p>
            <a:r>
              <a:rPr lang="en-US" dirty="0" err="1">
                <a:latin typeface="Times New Roman" panose="02020603050405020304" pitchFamily="18" charset="0"/>
                <a:cs typeface="Times New Roman" panose="02020603050405020304" pitchFamily="18" charset="0"/>
              </a:rPr>
              <a:t>Kerakot</a:t>
            </a:r>
            <a:r>
              <a:rPr lang="en-US" dirty="0">
                <a:latin typeface="Times New Roman" panose="02020603050405020304" pitchFamily="18" charset="0"/>
                <a:cs typeface="Times New Roman" panose="02020603050405020304" pitchFamily="18" charset="0"/>
              </a:rPr>
              <a:t>, once the capital of ruler </a:t>
            </a:r>
            <a:r>
              <a:rPr lang="en-US" dirty="0" err="1">
                <a:latin typeface="Times New Roman" panose="02020603050405020304" pitchFamily="18" charset="0"/>
                <a:cs typeface="Times New Roman" panose="02020603050405020304" pitchFamily="18" charset="0"/>
              </a:rPr>
              <a:t>Lakho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Phulani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Kerakot</a:t>
            </a:r>
            <a:r>
              <a:rPr lang="en-US" dirty="0">
                <a:latin typeface="Times New Roman" panose="02020603050405020304" pitchFamily="18" charset="0"/>
                <a:cs typeface="Times New Roman" panose="02020603050405020304" pitchFamily="18" charset="0"/>
              </a:rPr>
              <a:t> Fort, and Shiv Temple</a:t>
            </a:r>
          </a:p>
          <a:p>
            <a:r>
              <a:rPr lang="en-IN" dirty="0" err="1">
                <a:latin typeface="Times New Roman" panose="02020603050405020304" pitchFamily="18" charset="0"/>
                <a:cs typeface="Times New Roman" panose="02020603050405020304" pitchFamily="18" charset="0"/>
              </a:rPr>
              <a:t>Puaragarh</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Puareshwar</a:t>
            </a:r>
            <a:r>
              <a:rPr lang="en-IN" dirty="0">
                <a:latin typeface="Times New Roman" panose="02020603050405020304" pitchFamily="18" charset="0"/>
                <a:cs typeface="Times New Roman" panose="02020603050405020304" pitchFamily="18" charset="0"/>
              </a:rPr>
              <a:t> Mahadev Temple, fort…</a:t>
            </a:r>
          </a:p>
          <a:p>
            <a:r>
              <a:rPr lang="en-IN" dirty="0" err="1">
                <a:latin typeface="Times New Roman" panose="02020603050405020304" pitchFamily="18" charset="0"/>
                <a:cs typeface="Times New Roman" panose="02020603050405020304" pitchFamily="18" charset="0"/>
              </a:rPr>
              <a:t>Kanthkot</a:t>
            </a:r>
            <a:r>
              <a:rPr lang="en-IN" dirty="0">
                <a:latin typeface="Times New Roman" panose="02020603050405020304" pitchFamily="18" charset="0"/>
                <a:cs typeface="Times New Roman" panose="02020603050405020304" pitchFamily="18" charset="0"/>
              </a:rPr>
              <a:t> : Masjid of Lakhpat, Guru Nanak Smarak of Lakhpat</a:t>
            </a:r>
          </a:p>
          <a:p>
            <a:r>
              <a:rPr lang="en-IN" dirty="0" err="1">
                <a:latin typeface="Times New Roman" panose="02020603050405020304" pitchFamily="18" charset="0"/>
                <a:cs typeface="Times New Roman" panose="02020603050405020304" pitchFamily="18" charset="0"/>
              </a:rPr>
              <a:t>Jakhau</a:t>
            </a:r>
            <a:r>
              <a:rPr lang="en-IN" dirty="0">
                <a:latin typeface="Times New Roman" panose="02020603050405020304" pitchFamily="18" charset="0"/>
                <a:cs typeface="Times New Roman" panose="02020603050405020304" pitchFamily="18" charset="0"/>
              </a:rPr>
              <a:t> Jain Temple, </a:t>
            </a:r>
            <a:r>
              <a:rPr lang="en-IN" dirty="0" err="1">
                <a:latin typeface="Times New Roman" panose="02020603050405020304" pitchFamily="18" charset="0"/>
                <a:cs typeface="Times New Roman" panose="02020603050405020304" pitchFamily="18" charset="0"/>
              </a:rPr>
              <a:t>Bhadreshawar</a:t>
            </a:r>
            <a:r>
              <a:rPr lang="en-IN" dirty="0">
                <a:latin typeface="Times New Roman" panose="02020603050405020304" pitchFamily="18" charset="0"/>
                <a:cs typeface="Times New Roman" panose="02020603050405020304" pitchFamily="18" charset="0"/>
              </a:rPr>
              <a:t> Jain Temple, Vasai Tirth, </a:t>
            </a:r>
            <a:r>
              <a:rPr lang="en-IN" dirty="0" err="1">
                <a:latin typeface="Times New Roman" panose="02020603050405020304" pitchFamily="18" charset="0"/>
                <a:cs typeface="Times New Roman" panose="02020603050405020304" pitchFamily="18" charset="0"/>
              </a:rPr>
              <a:t>Panchtirthi</a:t>
            </a:r>
            <a:r>
              <a:rPr lang="en-IN" dirty="0">
                <a:latin typeface="Times New Roman" panose="02020603050405020304" pitchFamily="18" charset="0"/>
                <a:cs typeface="Times New Roman" panose="02020603050405020304" pitchFamily="18" charset="0"/>
              </a:rPr>
              <a:t> of Kutch </a:t>
            </a:r>
          </a:p>
        </p:txBody>
      </p:sp>
    </p:spTree>
    <p:extLst>
      <p:ext uri="{BB962C8B-B14F-4D97-AF65-F5344CB8AC3E}">
        <p14:creationId xmlns:p14="http://schemas.microsoft.com/office/powerpoint/2010/main" val="3131656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C66B921-9432-4212-A95B-6F7F762778A7}"/>
              </a:ext>
            </a:extLst>
          </p:cNvPr>
          <p:cNvSpPr/>
          <p:nvPr/>
        </p:nvSpPr>
        <p:spPr>
          <a:xfrm>
            <a:off x="-21518" y="-4907"/>
            <a:ext cx="3218000" cy="531925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5081538-A3E1-4C19-B369-D6802818D75D}"/>
              </a:ext>
            </a:extLst>
          </p:cNvPr>
          <p:cNvSpPr txBox="1"/>
          <p:nvPr/>
        </p:nvSpPr>
        <p:spPr>
          <a:xfrm>
            <a:off x="4237637" y="265712"/>
            <a:ext cx="3716725" cy="461665"/>
          </a:xfrm>
          <a:prstGeom prst="rect">
            <a:avLst/>
          </a:prstGeom>
          <a:noFill/>
        </p:spPr>
        <p:txBody>
          <a:bodyPr wrap="square">
            <a:spAutoFit/>
          </a:bodyPr>
          <a:lstStyle/>
          <a:p>
            <a:pPr algn="ctr"/>
            <a:r>
              <a:rPr lang="en-IN" sz="2400" b="1" dirty="0">
                <a:ln w="12700">
                  <a:solidFill>
                    <a:schemeClr val="accent1"/>
                  </a:solidFill>
                  <a:prstDash val="solid"/>
                </a:ln>
                <a:solidFill>
                  <a:srgbClr val="C00000"/>
                </a:solidFill>
                <a:latin typeface="Times New Roman" panose="02020603050405020304" pitchFamily="18" charset="0"/>
                <a:ea typeface="Calibri" panose="020F0502020204030204" pitchFamily="34" charset="0"/>
                <a:cs typeface="Times New Roman" panose="02020603050405020304" pitchFamily="18" charset="0"/>
              </a:rPr>
              <a:t>FAIRS </a:t>
            </a:r>
            <a:r>
              <a:rPr lang="en-IN" sz="2400" b="1" dirty="0" err="1">
                <a:ln w="12700">
                  <a:solidFill>
                    <a:schemeClr val="accent1"/>
                  </a:solidFill>
                  <a:prstDash val="solid"/>
                </a:ln>
                <a:solidFill>
                  <a:srgbClr val="C00000"/>
                </a:solidFill>
                <a:latin typeface="Times New Roman" panose="02020603050405020304" pitchFamily="18" charset="0"/>
                <a:ea typeface="Calibri" panose="020F0502020204030204" pitchFamily="34" charset="0"/>
                <a:cs typeface="Times New Roman" panose="02020603050405020304" pitchFamily="18" charset="0"/>
              </a:rPr>
              <a:t>કચ્છના</a:t>
            </a:r>
            <a:r>
              <a:rPr lang="en-IN" sz="2400" b="1" dirty="0">
                <a:ln w="12700">
                  <a:solidFill>
                    <a:schemeClr val="accent1"/>
                  </a:solidFill>
                  <a:prstDash val="solid"/>
                </a:ln>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ln w="12700">
                  <a:solidFill>
                    <a:schemeClr val="accent1"/>
                  </a:solidFill>
                  <a:prstDash val="solid"/>
                </a:ln>
                <a:solidFill>
                  <a:srgbClr val="C00000"/>
                </a:solidFill>
                <a:latin typeface="Times New Roman" panose="02020603050405020304" pitchFamily="18" charset="0"/>
                <a:ea typeface="Calibri" panose="020F0502020204030204" pitchFamily="34" charset="0"/>
                <a:cs typeface="Times New Roman" panose="02020603050405020304" pitchFamily="18" charset="0"/>
              </a:rPr>
              <a:t>લોકમેળાઓ</a:t>
            </a:r>
            <a:r>
              <a:rPr lang="en-IN" sz="2400" b="1" dirty="0">
                <a:ln w="12700">
                  <a:solidFill>
                    <a:schemeClr val="accent1"/>
                  </a:solidFill>
                  <a:prstDash val="solid"/>
                </a:ln>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ln w="12700">
                <a:solidFill>
                  <a:schemeClr val="accent1"/>
                </a:solidFill>
                <a:prstDash val="solid"/>
              </a:ln>
              <a:solidFill>
                <a:srgbClr val="C000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5D0CBD8-4A6D-4D7D-8AED-4ACBEEEA8814}"/>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8526262" y="2731103"/>
            <a:ext cx="3546080" cy="3512717"/>
          </a:xfrm>
          <a:prstGeom prst="rect">
            <a:avLst/>
          </a:prstGeom>
        </p:spPr>
      </p:pic>
      <p:pic>
        <p:nvPicPr>
          <p:cNvPr id="3074" name="Picture 2" descr="Ravechi Fair Gujarat 2015 - Ravechi Festival Mela Gujarat Tourism | Ravechi  Mataji No Medo | Ravechi Fair 2015 | Ravechi Fair Gujarat 2015 | Ravechi  Festival Gujarat 2015 | Ravechi Melo |">
            <a:extLst>
              <a:ext uri="{FF2B5EF4-FFF2-40B4-BE49-F238E27FC236}">
                <a16:creationId xmlns:a16="http://schemas.microsoft.com/office/drawing/2014/main" id="{522D6E6C-B2D0-4C8D-A63D-49FDAE9DD1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439" y="2731102"/>
            <a:ext cx="4885826" cy="31108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83D760A-23BC-4B43-AA62-3232B5F5BB15}"/>
              </a:ext>
            </a:extLst>
          </p:cNvPr>
          <p:cNvSpPr txBox="1"/>
          <p:nvPr/>
        </p:nvSpPr>
        <p:spPr>
          <a:xfrm>
            <a:off x="3684166" y="2786983"/>
            <a:ext cx="1749197" cy="369332"/>
          </a:xfrm>
          <a:prstGeom prst="rect">
            <a:avLst/>
          </a:prstGeom>
          <a:noFill/>
        </p:spPr>
        <p:txBody>
          <a:bodyPr wrap="none" rtlCol="0">
            <a:spAutoFit/>
          </a:bodyPr>
          <a:lstStyle/>
          <a:p>
            <a:r>
              <a:rPr lang="en-IN"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Ravechi no melo</a:t>
            </a:r>
          </a:p>
        </p:txBody>
      </p:sp>
      <p:sp>
        <p:nvSpPr>
          <p:cNvPr id="6" name="TextBox 5">
            <a:extLst>
              <a:ext uri="{FF2B5EF4-FFF2-40B4-BE49-F238E27FC236}">
                <a16:creationId xmlns:a16="http://schemas.microsoft.com/office/drawing/2014/main" id="{F6A8780C-2432-4BCC-8354-1A82827B3341}"/>
              </a:ext>
            </a:extLst>
          </p:cNvPr>
          <p:cNvSpPr txBox="1"/>
          <p:nvPr/>
        </p:nvSpPr>
        <p:spPr>
          <a:xfrm>
            <a:off x="9271821" y="2731103"/>
            <a:ext cx="3125960" cy="338554"/>
          </a:xfrm>
          <a:prstGeom prst="rect">
            <a:avLst/>
          </a:prstGeom>
          <a:noFill/>
        </p:spPr>
        <p:txBody>
          <a:bodyPr wrap="square" rtlCol="0">
            <a:spAutoFit/>
          </a:bodyPr>
          <a:lstStyle/>
          <a:p>
            <a:r>
              <a:rPr lang="en-IN" sz="16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Mandvi famous ravadi no melo </a:t>
            </a:r>
          </a:p>
        </p:txBody>
      </p:sp>
      <p:sp>
        <p:nvSpPr>
          <p:cNvPr id="8" name="TextBox 7">
            <a:extLst>
              <a:ext uri="{FF2B5EF4-FFF2-40B4-BE49-F238E27FC236}">
                <a16:creationId xmlns:a16="http://schemas.microsoft.com/office/drawing/2014/main" id="{B8A4188A-C9D1-439E-BC3E-69EBFFCD45F6}"/>
              </a:ext>
            </a:extLst>
          </p:cNvPr>
          <p:cNvSpPr txBox="1"/>
          <p:nvPr/>
        </p:nvSpPr>
        <p:spPr>
          <a:xfrm>
            <a:off x="49486" y="3399214"/>
            <a:ext cx="2987336" cy="1600438"/>
          </a:xfrm>
          <a:prstGeom prst="rect">
            <a:avLst/>
          </a:prstGeom>
          <a:noFill/>
        </p:spPr>
        <p:txBody>
          <a:bodyPr wrap="square">
            <a:spAutoFit/>
          </a:bodyPr>
          <a:lstStyle/>
          <a:p>
            <a:pPr algn="just"/>
            <a:r>
              <a:rPr lang="en-IN" sz="1400" dirty="0">
                <a:ln w="0"/>
                <a:latin typeface="Times New Roman" panose="02020603050405020304" pitchFamily="18" charset="0"/>
                <a:cs typeface="Times New Roman" panose="02020603050405020304" pitchFamily="18" charset="0"/>
              </a:rPr>
              <a:t>There are more than 70 fairs are held during the years (religious and non-religious) on several occasions. Every fair has its own importance, faith and peculiarity. Once upon a time, some literature has been published on fairs but now its discerning.</a:t>
            </a:r>
          </a:p>
        </p:txBody>
      </p:sp>
      <p:sp>
        <p:nvSpPr>
          <p:cNvPr id="9" name="Rectangle 8">
            <a:extLst>
              <a:ext uri="{FF2B5EF4-FFF2-40B4-BE49-F238E27FC236}">
                <a16:creationId xmlns:a16="http://schemas.microsoft.com/office/drawing/2014/main" id="{7544C21D-ECC3-4D47-A4F8-4759CD9F60AA}"/>
              </a:ext>
            </a:extLst>
          </p:cNvPr>
          <p:cNvSpPr/>
          <p:nvPr/>
        </p:nvSpPr>
        <p:spPr>
          <a:xfrm rot="16200000">
            <a:off x="1465386" y="-1465386"/>
            <a:ext cx="265713" cy="319648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3331C1FE-3E6B-41E8-968F-31961D90CF6E}"/>
              </a:ext>
            </a:extLst>
          </p:cNvPr>
          <p:cNvSpPr/>
          <p:nvPr/>
        </p:nvSpPr>
        <p:spPr>
          <a:xfrm rot="16200000">
            <a:off x="10762854" y="-1118380"/>
            <a:ext cx="323557" cy="256032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18C14920-D5FB-40F2-A2F9-83A30419692D}"/>
              </a:ext>
            </a:extLst>
          </p:cNvPr>
          <p:cNvSpPr txBox="1"/>
          <p:nvPr/>
        </p:nvSpPr>
        <p:spPr>
          <a:xfrm>
            <a:off x="119658" y="-8109"/>
            <a:ext cx="2813898" cy="2908489"/>
          </a:xfrm>
          <a:prstGeom prst="rect">
            <a:avLst/>
          </a:prstGeom>
          <a:noFill/>
        </p:spPr>
        <p:txBody>
          <a:bodyPr wrap="square" rtlCol="0">
            <a:spAutoFit/>
          </a:bodyPr>
          <a:lstStyle/>
          <a:p>
            <a:pPr algn="ctr"/>
            <a:r>
              <a:rPr lang="en-US" sz="1400" b="1" dirty="0">
                <a:ln w="0"/>
                <a:latin typeface="Times New Roman" panose="02020603050405020304" pitchFamily="18" charset="0"/>
                <a:cs typeface="Times New Roman" panose="02020603050405020304" pitchFamily="18" charset="0"/>
              </a:rPr>
              <a:t>Fairs in Kutch</a:t>
            </a:r>
          </a:p>
          <a:p>
            <a:endParaRPr lang="en-US" sz="1300"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IN" sz="1300" i="1" dirty="0">
                <a:ln w="0"/>
                <a:latin typeface="Times New Roman" panose="02020603050405020304" pitchFamily="18" charset="0"/>
                <a:cs typeface="Times New Roman" panose="02020603050405020304" pitchFamily="18" charset="0"/>
              </a:rPr>
              <a:t>Narayan Sarovar</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Varnudada</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Varneshwar</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Mekandada</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Dhrung</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Hajipir</a:t>
            </a:r>
            <a:endParaRPr lang="en-IN" sz="1300" i="1" dirty="0">
              <a:ln w="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Rukanshapir</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Talwana</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Jesal-Toral</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Anjar</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Rawalpir</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Dhrubadi</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Ravechi</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Rav</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Sangwari</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Mataji</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Khadir</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Mota</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Yaksh</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Nakhatrana</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Ramdevpir</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Vijpasar</a:t>
            </a:r>
            <a:r>
              <a:rPr lang="en-IN" sz="1300" i="1" dirty="0">
                <a:ln w="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300" i="1" dirty="0" err="1">
                <a:ln w="0"/>
                <a:latin typeface="Times New Roman" panose="02020603050405020304" pitchFamily="18" charset="0"/>
                <a:cs typeface="Times New Roman" panose="02020603050405020304" pitchFamily="18" charset="0"/>
              </a:rPr>
              <a:t>Habuy</a:t>
            </a:r>
            <a:r>
              <a:rPr lang="en-IN" sz="1300" i="1" dirty="0">
                <a:ln w="0"/>
                <a:latin typeface="Times New Roman" panose="02020603050405020304" pitchFamily="18" charset="0"/>
                <a:cs typeface="Times New Roman" panose="02020603050405020304" pitchFamily="18" charset="0"/>
              </a:rPr>
              <a:t> </a:t>
            </a:r>
            <a:r>
              <a:rPr lang="en-IN" sz="1300" i="1" dirty="0" err="1">
                <a:ln w="0"/>
                <a:latin typeface="Times New Roman" panose="02020603050405020304" pitchFamily="18" charset="0"/>
                <a:cs typeface="Times New Roman" panose="02020603050405020304" pitchFamily="18" charset="0"/>
              </a:rPr>
              <a:t>Mataji</a:t>
            </a:r>
            <a:r>
              <a:rPr lang="en-IN" sz="1300" i="1" dirty="0">
                <a:ln w="0"/>
                <a:latin typeface="Times New Roman" panose="02020603050405020304" pitchFamily="18" charset="0"/>
                <a:cs typeface="Times New Roman" panose="02020603050405020304" pitchFamily="18" charset="0"/>
              </a:rPr>
              <a:t> (Bhuj)</a:t>
            </a:r>
          </a:p>
        </p:txBody>
      </p:sp>
      <p:sp>
        <p:nvSpPr>
          <p:cNvPr id="12" name="Isosceles Triangle 11">
            <a:extLst>
              <a:ext uri="{FF2B5EF4-FFF2-40B4-BE49-F238E27FC236}">
                <a16:creationId xmlns:a16="http://schemas.microsoft.com/office/drawing/2014/main" id="{C8F2A3BD-951E-466D-9315-47D1442FD8FD}"/>
              </a:ext>
            </a:extLst>
          </p:cNvPr>
          <p:cNvSpPr/>
          <p:nvPr/>
        </p:nvSpPr>
        <p:spPr>
          <a:xfrm rot="3452749">
            <a:off x="1023739" y="5002920"/>
            <a:ext cx="1268362" cy="993058"/>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77C1BCB-7BC3-4ED3-AE50-672A295F218A}"/>
              </a:ext>
            </a:extLst>
          </p:cNvPr>
          <p:cNvSpPr txBox="1"/>
          <p:nvPr/>
        </p:nvSpPr>
        <p:spPr>
          <a:xfrm>
            <a:off x="4143208" y="1016001"/>
            <a:ext cx="7154058" cy="1708160"/>
          </a:xfrm>
          <a:prstGeom prst="rect">
            <a:avLst/>
          </a:prstGeom>
          <a:noFill/>
        </p:spPr>
        <p:txBody>
          <a:bodyPr wrap="square" rtlCol="0">
            <a:spAutoFit/>
          </a:bodyPr>
          <a:lstStyle/>
          <a:p>
            <a:pPr algn="just"/>
            <a:r>
              <a:rPr lang="en-US" sz="1500" dirty="0">
                <a:latin typeface="Times New Roman" panose="02020603050405020304" pitchFamily="18" charset="0"/>
                <a:cs typeface="Times New Roman" panose="02020603050405020304" pitchFamily="18" charset="0"/>
              </a:rPr>
              <a:t>Kutch is famous for its various fairs and festivals wherein the people enjoy life by celebrating vibrant festivals. Different communities of Kutch like </a:t>
            </a:r>
            <a:r>
              <a:rPr lang="en-US" sz="1500" dirty="0" err="1">
                <a:latin typeface="Times New Roman" panose="02020603050405020304" pitchFamily="18" charset="0"/>
                <a:cs typeface="Times New Roman" panose="02020603050405020304" pitchFamily="18" charset="0"/>
              </a:rPr>
              <a:t>Koli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Jat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Rabari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Megwal</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Sodha</a:t>
            </a:r>
            <a:r>
              <a:rPr lang="en-US" sz="1500" dirty="0">
                <a:latin typeface="Times New Roman" panose="02020603050405020304" pitchFamily="18" charset="0"/>
                <a:cs typeface="Times New Roman" panose="02020603050405020304" pitchFamily="18" charset="0"/>
              </a:rPr>
              <a:t>, and </a:t>
            </a:r>
            <a:r>
              <a:rPr lang="en-US" sz="1500" dirty="0" err="1">
                <a:latin typeface="Times New Roman" panose="02020603050405020304" pitchFamily="18" charset="0"/>
                <a:cs typeface="Times New Roman" panose="02020603050405020304" pitchFamily="18" charset="0"/>
              </a:rPr>
              <a:t>Ahir</a:t>
            </a:r>
            <a:r>
              <a:rPr lang="en-US" sz="1500" dirty="0">
                <a:latin typeface="Times New Roman" panose="02020603050405020304" pitchFamily="18" charset="0"/>
                <a:cs typeface="Times New Roman" panose="02020603050405020304" pitchFamily="18" charset="0"/>
              </a:rPr>
              <a:t> come together and celebrate these festivals with extreme joy. Among all of the festivals, some are very unique and traditional which everyone must attend. They show the real culture, traditions, ethos and spirit of Kutch. Especially, monsoon is the season when most of the fairs are celebrated. Here are some famous fairs of Kutch.</a:t>
            </a:r>
          </a:p>
        </p:txBody>
      </p:sp>
    </p:spTree>
    <p:extLst>
      <p:ext uri="{BB962C8B-B14F-4D97-AF65-F5344CB8AC3E}">
        <p14:creationId xmlns:p14="http://schemas.microsoft.com/office/powerpoint/2010/main" val="74846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FCE338-69CA-4E79-8295-44844EC86047}"/>
              </a:ext>
            </a:extLst>
          </p:cNvPr>
          <p:cNvSpPr txBox="1"/>
          <p:nvPr/>
        </p:nvSpPr>
        <p:spPr>
          <a:xfrm>
            <a:off x="4431682" y="345941"/>
            <a:ext cx="252423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COMMUNITIES</a:t>
            </a:r>
            <a:endParaRPr lang="en-IN" sz="2400" b="1" dirty="0">
              <a:solidFill>
                <a:srgbClr val="C00000"/>
              </a:solidFill>
              <a:effectLst>
                <a:outerShdw blurRad="38100" dist="38100" dir="2700000" algn="tl">
                  <a:srgbClr val="000000">
                    <a:alpha val="43137"/>
                  </a:srgbClr>
                </a:outerShdw>
              </a:effectLst>
            </a:endParaRPr>
          </a:p>
        </p:txBody>
      </p:sp>
      <p:pic>
        <p:nvPicPr>
          <p:cNvPr id="4098" name="Picture 2" descr="The Rabaris: The Nomadic Pastoral Community of Kutch | Sahapedia">
            <a:extLst>
              <a:ext uri="{FF2B5EF4-FFF2-40B4-BE49-F238E27FC236}">
                <a16:creationId xmlns:a16="http://schemas.microsoft.com/office/drawing/2014/main" id="{23DBD528-C565-47E4-8A1A-CCFA86DCF8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1918" y="99401"/>
            <a:ext cx="3624772" cy="32807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extBox 1">
            <a:extLst>
              <a:ext uri="{FF2B5EF4-FFF2-40B4-BE49-F238E27FC236}">
                <a16:creationId xmlns:a16="http://schemas.microsoft.com/office/drawing/2014/main" id="{65EE22D6-323B-4D8A-A64B-1201021AF6DE}"/>
              </a:ext>
            </a:extLst>
          </p:cNvPr>
          <p:cNvSpPr txBox="1"/>
          <p:nvPr/>
        </p:nvSpPr>
        <p:spPr>
          <a:xfrm>
            <a:off x="8384147" y="259069"/>
            <a:ext cx="1762021" cy="369332"/>
          </a:xfrm>
          <a:prstGeom prst="rect">
            <a:avLst/>
          </a:prstGeom>
          <a:noFill/>
        </p:spPr>
        <p:txBody>
          <a:bodyPr wrap="none" rtlCol="0">
            <a:spAutoFit/>
          </a:bodyPr>
          <a:lstStyle/>
          <a:p>
            <a:r>
              <a:rPr lang="en-IN"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Rabaris of Kutch</a:t>
            </a:r>
          </a:p>
        </p:txBody>
      </p:sp>
      <p:pic>
        <p:nvPicPr>
          <p:cNvPr id="4100" name="Picture 4" descr="Ahir Tribe – The Last Avatar">
            <a:extLst>
              <a:ext uri="{FF2B5EF4-FFF2-40B4-BE49-F238E27FC236}">
                <a16:creationId xmlns:a16="http://schemas.microsoft.com/office/drawing/2014/main" id="{9A8206FD-3006-4F89-AD13-C6B9EF37E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8759" y="3429000"/>
            <a:ext cx="4140045" cy="275721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a:extLst>
              <a:ext uri="{FF2B5EF4-FFF2-40B4-BE49-F238E27FC236}">
                <a16:creationId xmlns:a16="http://schemas.microsoft.com/office/drawing/2014/main" id="{0FA7047B-BBD6-43F2-89C6-5603FA122B71}"/>
              </a:ext>
            </a:extLst>
          </p:cNvPr>
          <p:cNvSpPr txBox="1"/>
          <p:nvPr/>
        </p:nvSpPr>
        <p:spPr>
          <a:xfrm>
            <a:off x="6171086" y="3429000"/>
            <a:ext cx="1569660" cy="369332"/>
          </a:xfrm>
          <a:prstGeom prst="rect">
            <a:avLst/>
          </a:prstGeom>
          <a:noFill/>
        </p:spPr>
        <p:txBody>
          <a:bodyPr wrap="none" rtlCol="0">
            <a:spAutoFit/>
          </a:bodyPr>
          <a:lstStyle/>
          <a:p>
            <a:r>
              <a:rPr lang="en-IN"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Ahirs of Kutch</a:t>
            </a:r>
          </a:p>
        </p:txBody>
      </p:sp>
      <p:sp>
        <p:nvSpPr>
          <p:cNvPr id="5" name="Scroll: Vertical 4">
            <a:extLst>
              <a:ext uri="{FF2B5EF4-FFF2-40B4-BE49-F238E27FC236}">
                <a16:creationId xmlns:a16="http://schemas.microsoft.com/office/drawing/2014/main" id="{8FA2717B-161D-4422-AF93-9BD9193F34F0}"/>
              </a:ext>
            </a:extLst>
          </p:cNvPr>
          <p:cNvSpPr/>
          <p:nvPr/>
        </p:nvSpPr>
        <p:spPr>
          <a:xfrm>
            <a:off x="0" y="909363"/>
            <a:ext cx="4223663" cy="5408605"/>
          </a:xfrm>
          <a:prstGeom prst="verticalScrol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7BA1FF9-9D73-476A-ADBF-60B11F0515FD}"/>
              </a:ext>
            </a:extLst>
          </p:cNvPr>
          <p:cNvSpPr/>
          <p:nvPr/>
        </p:nvSpPr>
        <p:spPr>
          <a:xfrm>
            <a:off x="11868443"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C40B8D0F-2AA1-4633-BCA8-FCD9083A778F}"/>
              </a:ext>
            </a:extLst>
          </p:cNvPr>
          <p:cNvSpPr/>
          <p:nvPr/>
        </p:nvSpPr>
        <p:spPr>
          <a:xfrm>
            <a:off x="325625" y="2607723"/>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580A98D5-A727-425B-B1BD-45B26797B9DC}"/>
              </a:ext>
            </a:extLst>
          </p:cNvPr>
          <p:cNvSpPr txBox="1"/>
          <p:nvPr/>
        </p:nvSpPr>
        <p:spPr>
          <a:xfrm>
            <a:off x="721475" y="1864507"/>
            <a:ext cx="3063944" cy="3893374"/>
          </a:xfrm>
          <a:prstGeom prst="rect">
            <a:avLst/>
          </a:prstGeom>
          <a:noFill/>
        </p:spPr>
        <p:txBody>
          <a:bodyPr wrap="square">
            <a:spAutoFit/>
          </a:bodyPr>
          <a:lstStyle/>
          <a:p>
            <a:r>
              <a:rPr lang="en-IN" sz="1300" i="1" dirty="0">
                <a:latin typeface="Times New Roman" panose="02020603050405020304" pitchFamily="18" charset="0"/>
                <a:cs typeface="Times New Roman" panose="02020603050405020304" pitchFamily="18" charset="0"/>
              </a:rPr>
              <a:t>Jadeja – Rajput</a:t>
            </a:r>
          </a:p>
          <a:p>
            <a:r>
              <a:rPr lang="en-IN" sz="1300" i="1" dirty="0">
                <a:latin typeface="Times New Roman" panose="02020603050405020304" pitchFamily="18" charset="0"/>
                <a:cs typeface="Times New Roman" panose="02020603050405020304" pitchFamily="18" charset="0"/>
              </a:rPr>
              <a:t>Patidar – Leva Patel &amp; </a:t>
            </a:r>
            <a:r>
              <a:rPr lang="en-IN" sz="1300" i="1" dirty="0" err="1">
                <a:latin typeface="Times New Roman" panose="02020603050405020304" pitchFamily="18" charset="0"/>
                <a:cs typeface="Times New Roman" panose="02020603050405020304" pitchFamily="18" charset="0"/>
              </a:rPr>
              <a:t>Kadva</a:t>
            </a:r>
            <a:r>
              <a:rPr lang="en-IN" sz="1300" i="1" dirty="0">
                <a:latin typeface="Times New Roman" panose="02020603050405020304" pitchFamily="18" charset="0"/>
                <a:cs typeface="Times New Roman" panose="02020603050405020304" pitchFamily="18" charset="0"/>
              </a:rPr>
              <a:t> </a:t>
            </a:r>
            <a:r>
              <a:rPr lang="en-IN" sz="1300" i="1" dirty="0" err="1">
                <a:latin typeface="Times New Roman" panose="02020603050405020304" pitchFamily="18" charset="0"/>
                <a:cs typeface="Times New Roman" panose="02020603050405020304" pitchFamily="18" charset="0"/>
              </a:rPr>
              <a:t>Parels</a:t>
            </a:r>
            <a:r>
              <a:rPr lang="en-IN" sz="1300" i="1" dirty="0">
                <a:latin typeface="Times New Roman" panose="02020603050405020304" pitchFamily="18" charset="0"/>
                <a:cs typeface="Times New Roman" panose="02020603050405020304" pitchFamily="18" charset="0"/>
              </a:rPr>
              <a:t> (24)</a:t>
            </a:r>
          </a:p>
          <a:p>
            <a:r>
              <a:rPr lang="en-IN" sz="1300" i="1" dirty="0">
                <a:latin typeface="Times New Roman" panose="02020603050405020304" pitchFamily="18" charset="0"/>
                <a:cs typeface="Times New Roman" panose="02020603050405020304" pitchFamily="18" charset="0"/>
              </a:rPr>
              <a:t>Jain – KVO (52), KDO(42), </a:t>
            </a:r>
            <a:r>
              <a:rPr lang="en-IN" sz="1300" i="1" dirty="0" err="1">
                <a:latin typeface="Times New Roman" panose="02020603050405020304" pitchFamily="18" charset="0"/>
                <a:cs typeface="Times New Roman" panose="02020603050405020304" pitchFamily="18" charset="0"/>
              </a:rPr>
              <a:t>Vagad</a:t>
            </a:r>
            <a:r>
              <a:rPr lang="en-IN" sz="1300" i="1" dirty="0">
                <a:latin typeface="Times New Roman" panose="02020603050405020304" pitchFamily="18" charset="0"/>
                <a:cs typeface="Times New Roman" panose="02020603050405020304" pitchFamily="18" charset="0"/>
              </a:rPr>
              <a:t> (24) </a:t>
            </a:r>
          </a:p>
          <a:p>
            <a:r>
              <a:rPr lang="en-IN" sz="1300" i="1" dirty="0" err="1">
                <a:latin typeface="Times New Roman" panose="02020603050405020304" pitchFamily="18" charset="0"/>
                <a:cs typeface="Times New Roman" panose="02020603050405020304" pitchFamily="18" charset="0"/>
              </a:rPr>
              <a:t>Lohana</a:t>
            </a:r>
            <a:endParaRPr lang="en-IN" sz="1300" i="1" dirty="0">
              <a:latin typeface="Times New Roman" panose="02020603050405020304" pitchFamily="18" charset="0"/>
              <a:cs typeface="Times New Roman" panose="02020603050405020304" pitchFamily="18" charset="0"/>
            </a:endParaRPr>
          </a:p>
          <a:p>
            <a:r>
              <a:rPr lang="en-IN" sz="1300" i="1" dirty="0">
                <a:latin typeface="Times New Roman" panose="02020603050405020304" pitchFamily="18" charset="0"/>
                <a:cs typeface="Times New Roman" panose="02020603050405020304" pitchFamily="18" charset="0"/>
              </a:rPr>
              <a:t>Bhatia </a:t>
            </a:r>
            <a:r>
              <a:rPr lang="en-IN" sz="1300" i="1" dirty="0" err="1">
                <a:latin typeface="Times New Roman" panose="02020603050405020304" pitchFamily="18" charset="0"/>
                <a:cs typeface="Times New Roman" panose="02020603050405020304" pitchFamily="18" charset="0"/>
              </a:rPr>
              <a:t>Medhvad</a:t>
            </a:r>
            <a:r>
              <a:rPr lang="en-IN" sz="1300" i="1" dirty="0">
                <a:latin typeface="Times New Roman" panose="02020603050405020304" pitchFamily="18" charset="0"/>
                <a:cs typeface="Times New Roman" panose="02020603050405020304" pitchFamily="18" charset="0"/>
              </a:rPr>
              <a:t> -</a:t>
            </a:r>
            <a:r>
              <a:rPr lang="en-IN" sz="1300" i="1" dirty="0" err="1">
                <a:latin typeface="Times New Roman" panose="02020603050405020304" pitchFamily="18" charset="0"/>
                <a:cs typeface="Times New Roman" panose="02020603050405020304" pitchFamily="18" charset="0"/>
              </a:rPr>
              <a:t>Harijan</a:t>
            </a:r>
            <a:r>
              <a:rPr lang="en-IN" sz="1300" i="1" dirty="0">
                <a:latin typeface="Times New Roman" panose="02020603050405020304" pitchFamily="18" charset="0"/>
                <a:cs typeface="Times New Roman" panose="02020603050405020304" pitchFamily="18" charset="0"/>
              </a:rPr>
              <a:t> </a:t>
            </a:r>
          </a:p>
          <a:p>
            <a:r>
              <a:rPr lang="en-IN" sz="1300" i="1" dirty="0">
                <a:latin typeface="Times New Roman" panose="02020603050405020304" pitchFamily="18" charset="0"/>
                <a:cs typeface="Times New Roman" panose="02020603050405020304" pitchFamily="18" charset="0"/>
              </a:rPr>
              <a:t>Nagar</a:t>
            </a:r>
          </a:p>
          <a:p>
            <a:r>
              <a:rPr lang="en-IN" sz="1300" i="1" dirty="0">
                <a:latin typeface="Times New Roman" panose="02020603050405020304" pitchFamily="18" charset="0"/>
                <a:cs typeface="Times New Roman" panose="02020603050405020304" pitchFamily="18" charset="0"/>
              </a:rPr>
              <a:t>Brahman</a:t>
            </a:r>
          </a:p>
          <a:p>
            <a:r>
              <a:rPr lang="en-IN" sz="1300" i="1" dirty="0" err="1">
                <a:latin typeface="Times New Roman" panose="02020603050405020304" pitchFamily="18" charset="0"/>
                <a:cs typeface="Times New Roman" panose="02020603050405020304" pitchFamily="18" charset="0"/>
              </a:rPr>
              <a:t>Charan</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Kayastha</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Bhanushali</a:t>
            </a:r>
            <a:endParaRPr lang="en-IN" sz="1300" i="1" dirty="0">
              <a:latin typeface="Times New Roman" panose="02020603050405020304" pitchFamily="18" charset="0"/>
              <a:cs typeface="Times New Roman" panose="02020603050405020304" pitchFamily="18" charset="0"/>
            </a:endParaRPr>
          </a:p>
          <a:p>
            <a:r>
              <a:rPr lang="en-IN" sz="1300" i="1" dirty="0">
                <a:latin typeface="Times New Roman" panose="02020603050405020304" pitchFamily="18" charset="0"/>
                <a:cs typeface="Times New Roman" panose="02020603050405020304" pitchFamily="18" charset="0"/>
              </a:rPr>
              <a:t>Bhavsar</a:t>
            </a:r>
          </a:p>
          <a:p>
            <a:r>
              <a:rPr lang="en-IN" sz="1300" i="1" dirty="0" err="1">
                <a:latin typeface="Times New Roman" panose="02020603050405020304" pitchFamily="18" charset="0"/>
                <a:cs typeface="Times New Roman" panose="02020603050405020304" pitchFamily="18" charset="0"/>
              </a:rPr>
              <a:t>Gurjar</a:t>
            </a:r>
            <a:r>
              <a:rPr lang="en-IN" sz="1300" i="1" dirty="0">
                <a:latin typeface="Times New Roman" panose="02020603050405020304" pitchFamily="18" charset="0"/>
                <a:cs typeface="Times New Roman" panose="02020603050405020304" pitchFamily="18" charset="0"/>
              </a:rPr>
              <a:t> </a:t>
            </a:r>
            <a:r>
              <a:rPr lang="en-IN" sz="1300" i="1" dirty="0" err="1">
                <a:latin typeface="Times New Roman" panose="02020603050405020304" pitchFamily="18" charset="0"/>
                <a:cs typeface="Times New Roman" panose="02020603050405020304" pitchFamily="18" charset="0"/>
              </a:rPr>
              <a:t>Kshtriya</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Rabari</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Ahir</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Gadaliya</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Soni</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Sutar</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Brahmkshtriya</a:t>
            </a:r>
            <a:endParaRPr lang="en-IN" sz="1300" i="1" dirty="0">
              <a:latin typeface="Times New Roman" panose="02020603050405020304" pitchFamily="18" charset="0"/>
              <a:cs typeface="Times New Roman" panose="02020603050405020304" pitchFamily="18" charset="0"/>
            </a:endParaRPr>
          </a:p>
          <a:p>
            <a:r>
              <a:rPr lang="en-IN" sz="1300" i="1" dirty="0" err="1">
                <a:latin typeface="Times New Roman" panose="02020603050405020304" pitchFamily="18" charset="0"/>
                <a:cs typeface="Times New Roman" panose="02020603050405020304" pitchFamily="18" charset="0"/>
              </a:rPr>
              <a:t>Kumbhar</a:t>
            </a:r>
            <a:endParaRPr lang="en-IN" sz="13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8542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mini sata from khavda sweets kutch">
            <a:extLst>
              <a:ext uri="{FF2B5EF4-FFF2-40B4-BE49-F238E27FC236}">
                <a16:creationId xmlns:a16="http://schemas.microsoft.com/office/drawing/2014/main" id="{43FCE814-B3F0-48CA-AEFA-096EBB07A6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7850" y="3026898"/>
            <a:ext cx="3831102" cy="38311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91C2DF3-AE65-4069-B5BE-3186168A495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71" r="3578" b="2973"/>
          <a:stretch/>
        </p:blipFill>
        <p:spPr>
          <a:xfrm>
            <a:off x="8623149" y="1980818"/>
            <a:ext cx="3568851" cy="4877183"/>
          </a:xfrm>
          <a:prstGeom prst="rect">
            <a:avLst/>
          </a:prstGeom>
        </p:spPr>
      </p:pic>
      <p:sp>
        <p:nvSpPr>
          <p:cNvPr id="3" name="TextBox 2">
            <a:extLst>
              <a:ext uri="{FF2B5EF4-FFF2-40B4-BE49-F238E27FC236}">
                <a16:creationId xmlns:a16="http://schemas.microsoft.com/office/drawing/2014/main" id="{3D44EF09-D342-4FAD-A117-484F5458E643}"/>
              </a:ext>
            </a:extLst>
          </p:cNvPr>
          <p:cNvSpPr txBox="1"/>
          <p:nvPr/>
        </p:nvSpPr>
        <p:spPr>
          <a:xfrm>
            <a:off x="487986" y="426943"/>
            <a:ext cx="2731172"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FOOD INDUSTRY </a:t>
            </a:r>
            <a:endParaRPr lang="en-IN" sz="2400" b="1" dirty="0">
              <a:solidFill>
                <a:srgbClr val="C00000"/>
              </a:solidFill>
              <a:effectLst>
                <a:outerShdw blurRad="38100" dist="38100" dir="2700000" algn="tl">
                  <a:srgbClr val="000000">
                    <a:alpha val="43137"/>
                  </a:srgbClr>
                </a:outerShdw>
              </a:effectLst>
            </a:endParaRPr>
          </a:p>
        </p:txBody>
      </p:sp>
      <p:pic>
        <p:nvPicPr>
          <p:cNvPr id="5122" name="Picture 2" descr="Kutch Food | Food of Kutch | Famous food of Kutch">
            <a:extLst>
              <a:ext uri="{FF2B5EF4-FFF2-40B4-BE49-F238E27FC236}">
                <a16:creationId xmlns:a16="http://schemas.microsoft.com/office/drawing/2014/main" id="{142DBB62-026F-4CD4-BAE3-9C62123339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00400"/>
            <a:ext cx="4876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7486212-6A41-4324-9FC5-572231BBEA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1114" y="0"/>
            <a:ext cx="3568851" cy="2025748"/>
          </a:xfrm>
          <a:prstGeom prst="rect">
            <a:avLst/>
          </a:prstGeom>
        </p:spPr>
      </p:pic>
      <p:sp>
        <p:nvSpPr>
          <p:cNvPr id="8" name="TextBox 7">
            <a:extLst>
              <a:ext uri="{FF2B5EF4-FFF2-40B4-BE49-F238E27FC236}">
                <a16:creationId xmlns:a16="http://schemas.microsoft.com/office/drawing/2014/main" id="{EF589889-9176-4F3D-82E4-5218123D7BD2}"/>
              </a:ext>
            </a:extLst>
          </p:cNvPr>
          <p:cNvSpPr txBox="1"/>
          <p:nvPr/>
        </p:nvSpPr>
        <p:spPr>
          <a:xfrm>
            <a:off x="487986" y="1132338"/>
            <a:ext cx="5378242" cy="1477328"/>
          </a:xfrm>
          <a:prstGeom prst="rect">
            <a:avLst/>
          </a:prstGeom>
          <a:noFill/>
        </p:spPr>
        <p:txBody>
          <a:bodyPr wrap="square">
            <a:spAutoFit/>
          </a:bodyPr>
          <a:lstStyle/>
          <a:p>
            <a:pPr algn="just"/>
            <a:r>
              <a:rPr lang="en-IN" dirty="0">
                <a:latin typeface="Times New Roman" panose="02020603050405020304" pitchFamily="18" charset="0"/>
                <a:cs typeface="Times New Roman" panose="02020603050405020304" pitchFamily="18" charset="0"/>
              </a:rPr>
              <a:t>There’s much more to Kutch’s food culture than Double roti, </a:t>
            </a:r>
            <a:r>
              <a:rPr lang="en-IN" dirty="0" err="1">
                <a:latin typeface="Times New Roman" panose="02020603050405020304" pitchFamily="18" charset="0"/>
                <a:cs typeface="Times New Roman" panose="02020603050405020304" pitchFamily="18" charset="0"/>
              </a:rPr>
              <a:t>peda</a:t>
            </a:r>
            <a:r>
              <a:rPr lang="en-IN" dirty="0">
                <a:latin typeface="Times New Roman" panose="02020603050405020304" pitchFamily="18" charset="0"/>
                <a:cs typeface="Times New Roman" panose="02020603050405020304" pitchFamily="18" charset="0"/>
              </a:rPr>
              <a:t> and </a:t>
            </a:r>
            <a:r>
              <a:rPr lang="en-IN" dirty="0" err="1">
                <a:latin typeface="Times New Roman" panose="02020603050405020304" pitchFamily="18" charset="0"/>
                <a:cs typeface="Times New Roman" panose="02020603050405020304" pitchFamily="18" charset="0"/>
              </a:rPr>
              <a:t>pakwaan</a:t>
            </a:r>
            <a:r>
              <a:rPr lang="en-IN" dirty="0">
                <a:latin typeface="Times New Roman" panose="02020603050405020304" pitchFamily="18" charset="0"/>
                <a:cs typeface="Times New Roman" panose="02020603050405020304" pitchFamily="18" charset="0"/>
              </a:rPr>
              <a:t>. Remembering childhood tastes of pickles, khakhras along with beautiful songs and lots of activities attached while making/creating food. </a:t>
            </a:r>
          </a:p>
          <a:p>
            <a:pPr algn="just"/>
            <a:r>
              <a:rPr lang="en-IN" dirty="0">
                <a:latin typeface="Times New Roman" panose="02020603050405020304" pitchFamily="18" charset="0"/>
                <a:cs typeface="Times New Roman" panose="02020603050405020304" pitchFamily="18" charset="0"/>
              </a:rPr>
              <a:t>Food industry has lots of scope of expansion.</a:t>
            </a:r>
          </a:p>
        </p:txBody>
      </p:sp>
      <p:sp>
        <p:nvSpPr>
          <p:cNvPr id="9" name="Rectangle 8">
            <a:extLst>
              <a:ext uri="{FF2B5EF4-FFF2-40B4-BE49-F238E27FC236}">
                <a16:creationId xmlns:a16="http://schemas.microsoft.com/office/drawing/2014/main" id="{D01C8500-7EC7-49ED-B957-2F0EE78C4CA1}"/>
              </a:ext>
            </a:extLst>
          </p:cNvPr>
          <p:cNvSpPr/>
          <p:nvPr/>
        </p:nvSpPr>
        <p:spPr>
          <a:xfrm rot="16200000">
            <a:off x="5934221" y="-111838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100957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843213-2D0B-44A8-8302-A958622E4290}"/>
              </a:ext>
            </a:extLst>
          </p:cNvPr>
          <p:cNvSpPr txBox="1"/>
          <p:nvPr/>
        </p:nvSpPr>
        <p:spPr>
          <a:xfrm>
            <a:off x="8041878" y="1777180"/>
            <a:ext cx="4248445" cy="461665"/>
          </a:xfrm>
          <a:prstGeom prst="rect">
            <a:avLst/>
          </a:prstGeom>
          <a:noFill/>
        </p:spPr>
        <p:txBody>
          <a:bodyPr wrap="square">
            <a:spAutoFit/>
          </a:bodyPr>
          <a:lstStyle/>
          <a:p>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પાંજરાપોળ</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સંસ્કૃતિ</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JIVDAYA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194" name="Picture 2" descr="Jivdaya Mandal, Rapar - Cowshed in Kutch - Justdial">
            <a:extLst>
              <a:ext uri="{FF2B5EF4-FFF2-40B4-BE49-F238E27FC236}">
                <a16:creationId xmlns:a16="http://schemas.microsoft.com/office/drawing/2014/main" id="{0EA54FE1-82FB-40F1-9800-87E5E1DE2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618" y="1279423"/>
            <a:ext cx="5059909" cy="40263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8FC86A8-E81D-4F51-968D-685F33BA5000}"/>
              </a:ext>
            </a:extLst>
          </p:cNvPr>
          <p:cNvSpPr txBox="1"/>
          <p:nvPr/>
        </p:nvSpPr>
        <p:spPr>
          <a:xfrm>
            <a:off x="8287175" y="2345088"/>
            <a:ext cx="3228495" cy="2862322"/>
          </a:xfrm>
          <a:prstGeom prst="rect">
            <a:avLst/>
          </a:prstGeom>
          <a:noFill/>
        </p:spPr>
        <p:txBody>
          <a:bodyPr wrap="square">
            <a:spAutoFit/>
          </a:bodyPr>
          <a:lstStyle/>
          <a:p>
            <a:pPr algn="just"/>
            <a:r>
              <a:rPr lang="en-IN" dirty="0" err="1">
                <a:latin typeface="Times New Roman" panose="02020603050405020304" pitchFamily="18" charset="0"/>
                <a:cs typeface="Times New Roman" panose="02020603050405020304" pitchFamily="18" charset="0"/>
              </a:rPr>
              <a:t>Panjarapods</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Dhorwadas</a:t>
            </a:r>
            <a:r>
              <a:rPr lang="en-IN" dirty="0">
                <a:latin typeface="Times New Roman" panose="02020603050405020304" pitchFamily="18" charset="0"/>
                <a:cs typeface="Times New Roman" panose="02020603050405020304" pitchFamily="18" charset="0"/>
              </a:rPr>
              <a:t> and </a:t>
            </a:r>
            <a:r>
              <a:rPr lang="en-IN" dirty="0" err="1">
                <a:latin typeface="Times New Roman" panose="02020603050405020304" pitchFamily="18" charset="0"/>
                <a:cs typeface="Times New Roman" panose="02020603050405020304" pitchFamily="18" charset="0"/>
              </a:rPr>
              <a:t>Chabutaras</a:t>
            </a:r>
            <a:r>
              <a:rPr lang="en-IN" dirty="0">
                <a:latin typeface="Times New Roman" panose="02020603050405020304" pitchFamily="18" charset="0"/>
                <a:cs typeface="Times New Roman" panose="02020603050405020304" pitchFamily="18" charset="0"/>
              </a:rPr>
              <a:t> and </a:t>
            </a:r>
            <a:r>
              <a:rPr lang="en-IN" dirty="0" err="1">
                <a:latin typeface="Times New Roman" panose="02020603050405020304" pitchFamily="18" charset="0"/>
                <a:cs typeface="Times New Roman" panose="02020603050405020304" pitchFamily="18" charset="0"/>
              </a:rPr>
              <a:t>Havadas</a:t>
            </a:r>
            <a:r>
              <a:rPr lang="en-IN" dirty="0">
                <a:latin typeface="Times New Roman" panose="02020603050405020304" pitchFamily="18" charset="0"/>
                <a:cs typeface="Times New Roman" panose="02020603050405020304" pitchFamily="18" charset="0"/>
              </a:rPr>
              <a:t> are emerged from concept of </a:t>
            </a:r>
            <a:r>
              <a:rPr lang="en-IN" dirty="0" err="1">
                <a:latin typeface="Times New Roman" panose="02020603050405020304" pitchFamily="18" charset="0"/>
                <a:cs typeface="Times New Roman" panose="02020603050405020304" pitchFamily="18" charset="0"/>
              </a:rPr>
              <a:t>Jivdaya</a:t>
            </a:r>
            <a:r>
              <a:rPr lang="en-IN" dirty="0">
                <a:latin typeface="Times New Roman" panose="02020603050405020304" pitchFamily="18" charset="0"/>
                <a:cs typeface="Times New Roman" panose="02020603050405020304" pitchFamily="18" charset="0"/>
              </a:rPr>
              <a:t>. There are many </a:t>
            </a:r>
            <a:r>
              <a:rPr lang="en-IN" dirty="0" err="1">
                <a:latin typeface="Times New Roman" panose="02020603050405020304" pitchFamily="18" charset="0"/>
                <a:cs typeface="Times New Roman" panose="02020603050405020304" pitchFamily="18" charset="0"/>
              </a:rPr>
              <a:t>Panjarapods</a:t>
            </a:r>
            <a:r>
              <a:rPr lang="en-IN" dirty="0">
                <a:latin typeface="Times New Roman" panose="02020603050405020304" pitchFamily="18" charset="0"/>
                <a:cs typeface="Times New Roman" panose="02020603050405020304" pitchFamily="18" charset="0"/>
              </a:rPr>
              <a:t> and Taluka and Village level functions on Mahajan Tradition/s There are few unique </a:t>
            </a:r>
            <a:r>
              <a:rPr lang="en-IN" dirty="0" err="1">
                <a:latin typeface="Times New Roman" panose="02020603050405020304" pitchFamily="18" charset="0"/>
                <a:cs typeface="Times New Roman" panose="02020603050405020304" pitchFamily="18" charset="0"/>
              </a:rPr>
              <a:t>Chaburata</a:t>
            </a:r>
            <a:r>
              <a:rPr lang="en-IN" dirty="0">
                <a:latin typeface="Times New Roman" panose="02020603050405020304" pitchFamily="18" charset="0"/>
                <a:cs typeface="Times New Roman" panose="02020603050405020304" pitchFamily="18" charset="0"/>
              </a:rPr>
              <a:t> and villages has multiple </a:t>
            </a:r>
            <a:r>
              <a:rPr lang="en-IN" dirty="0" err="1">
                <a:latin typeface="Times New Roman" panose="02020603050405020304" pitchFamily="18" charset="0"/>
                <a:cs typeface="Times New Roman" panose="02020603050405020304" pitchFamily="18" charset="0"/>
              </a:rPr>
              <a:t>Havadas</a:t>
            </a:r>
            <a:r>
              <a:rPr lang="en-IN" dirty="0">
                <a:latin typeface="Times New Roman" panose="02020603050405020304" pitchFamily="18" charset="0"/>
                <a:cs typeface="Times New Roman" panose="02020603050405020304" pitchFamily="18" charset="0"/>
              </a:rPr>
              <a:t> for animals.</a:t>
            </a:r>
          </a:p>
        </p:txBody>
      </p:sp>
      <p:sp>
        <p:nvSpPr>
          <p:cNvPr id="6" name="Rectangle 5">
            <a:extLst>
              <a:ext uri="{FF2B5EF4-FFF2-40B4-BE49-F238E27FC236}">
                <a16:creationId xmlns:a16="http://schemas.microsoft.com/office/drawing/2014/main" id="{B810BB32-3550-403B-9D60-DFF91245C143}"/>
              </a:ext>
            </a:extLst>
          </p:cNvPr>
          <p:cNvSpPr/>
          <p:nvPr/>
        </p:nvSpPr>
        <p:spPr>
          <a:xfrm rot="5400000">
            <a:off x="10750061"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FF0F11F-1910-4D6D-A411-597E6CE3F0A5}"/>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Arrow: Pentagon 9">
            <a:extLst>
              <a:ext uri="{FF2B5EF4-FFF2-40B4-BE49-F238E27FC236}">
                <a16:creationId xmlns:a16="http://schemas.microsoft.com/office/drawing/2014/main" id="{F9DEE51A-3B8C-46CC-A83C-543A533D0A65}"/>
              </a:ext>
            </a:extLst>
          </p:cNvPr>
          <p:cNvSpPr/>
          <p:nvPr/>
        </p:nvSpPr>
        <p:spPr>
          <a:xfrm rot="5400000">
            <a:off x="-1097956" y="2587738"/>
            <a:ext cx="4836242" cy="2219612"/>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CE14F9C4-FBF9-4B80-9B4E-1D34F9459575}"/>
              </a:ext>
            </a:extLst>
          </p:cNvPr>
          <p:cNvSpPr txBox="1"/>
          <p:nvPr/>
        </p:nvSpPr>
        <p:spPr>
          <a:xfrm>
            <a:off x="431044" y="1522863"/>
            <a:ext cx="1778242" cy="3539430"/>
          </a:xfrm>
          <a:prstGeom prst="rect">
            <a:avLst/>
          </a:prstGeom>
          <a:noFill/>
        </p:spPr>
        <p:txBody>
          <a:bodyPr wrap="square" rtlCol="0">
            <a:spAutoFit/>
          </a:bodyPr>
          <a:lstStyle/>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Anjar</a:t>
            </a:r>
            <a:r>
              <a:rPr lang="en-US" sz="1400" i="1" dirty="0">
                <a:latin typeface="Times New Roman" panose="02020603050405020304" pitchFamily="18" charset="0"/>
                <a:cs typeface="Times New Roman" panose="02020603050405020304" pitchFamily="18" charset="0"/>
              </a:rPr>
              <a:t> (1756) </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Naliya</a:t>
            </a:r>
            <a:r>
              <a:rPr lang="en-US" sz="1400" i="1" dirty="0">
                <a:latin typeface="Times New Roman" panose="02020603050405020304" pitchFamily="18" charset="0"/>
                <a:cs typeface="Times New Roman" panose="02020603050405020304" pitchFamily="18" charset="0"/>
              </a:rPr>
              <a:t> (1849)</a:t>
            </a:r>
          </a:p>
          <a:p>
            <a:pPr marL="285750" indent="-2857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Mundra (1861)</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Bidada</a:t>
            </a:r>
            <a:r>
              <a:rPr lang="en-US" sz="1400" i="1" dirty="0">
                <a:latin typeface="Times New Roman" panose="02020603050405020304" pitchFamily="18" charset="0"/>
                <a:cs typeface="Times New Roman" panose="02020603050405020304" pitchFamily="18" charset="0"/>
              </a:rPr>
              <a:t> (1874)</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Bhujpur</a:t>
            </a:r>
            <a:r>
              <a:rPr lang="en-US" sz="1400" i="1" dirty="0">
                <a:latin typeface="Times New Roman" panose="02020603050405020304" pitchFamily="18" charset="0"/>
                <a:cs typeface="Times New Roman" panose="02020603050405020304" pitchFamily="18" charset="0"/>
              </a:rPr>
              <a:t> (1874)</a:t>
            </a:r>
          </a:p>
          <a:p>
            <a:pPr marL="285750" indent="-2857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Durgapur (1900)</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Madhapar</a:t>
            </a:r>
            <a:r>
              <a:rPr lang="en-US" sz="1400" i="1" dirty="0">
                <a:latin typeface="Times New Roman" panose="02020603050405020304" pitchFamily="18" charset="0"/>
                <a:cs typeface="Times New Roman" panose="02020603050405020304" pitchFamily="18" charset="0"/>
              </a:rPr>
              <a:t> (1926)</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Manphara</a:t>
            </a:r>
            <a:r>
              <a:rPr lang="en-US" sz="1400" i="1" dirty="0">
                <a:latin typeface="Times New Roman" panose="02020603050405020304" pitchFamily="18" charset="0"/>
                <a:cs typeface="Times New Roman" panose="02020603050405020304" pitchFamily="18" charset="0"/>
              </a:rPr>
              <a:t> (1937)</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Gundala</a:t>
            </a:r>
            <a:r>
              <a:rPr lang="en-US" sz="1400" i="1" dirty="0">
                <a:latin typeface="Times New Roman" panose="02020603050405020304" pitchFamily="18" charset="0"/>
                <a:cs typeface="Times New Roman" panose="02020603050405020304" pitchFamily="18" charset="0"/>
              </a:rPr>
              <a:t> (1940)</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Adhoi</a:t>
            </a:r>
            <a:r>
              <a:rPr lang="en-US" sz="1400" i="1" dirty="0">
                <a:latin typeface="Times New Roman" panose="02020603050405020304" pitchFamily="18" charset="0"/>
                <a:cs typeface="Times New Roman" panose="02020603050405020304" pitchFamily="18" charset="0"/>
              </a:rPr>
              <a:t> (1953)</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Bhachau</a:t>
            </a:r>
            <a:r>
              <a:rPr lang="en-US" sz="1400" i="1" dirty="0">
                <a:latin typeface="Times New Roman" panose="02020603050405020304" pitchFamily="18" charset="0"/>
                <a:cs typeface="Times New Roman" panose="02020603050405020304" pitchFamily="18" charset="0"/>
              </a:rPr>
              <a:t> (1954)</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Ratadiya</a:t>
            </a:r>
            <a:r>
              <a:rPr lang="en-US" sz="1400" i="1" dirty="0">
                <a:latin typeface="Times New Roman" panose="02020603050405020304" pitchFamily="18" charset="0"/>
                <a:cs typeface="Times New Roman" panose="02020603050405020304" pitchFamily="18" charset="0"/>
              </a:rPr>
              <a:t> (1967)</a:t>
            </a:r>
          </a:p>
          <a:p>
            <a:pPr marL="285750" indent="-2857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Wadala (1985)</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Nakhatrana</a:t>
            </a:r>
            <a:r>
              <a:rPr lang="en-US" sz="1400" i="1" dirty="0">
                <a:latin typeface="Times New Roman" panose="02020603050405020304" pitchFamily="18" charset="0"/>
                <a:cs typeface="Times New Roman" panose="02020603050405020304" pitchFamily="18" charset="0"/>
              </a:rPr>
              <a:t> (1986)</a:t>
            </a:r>
          </a:p>
          <a:p>
            <a:pPr marL="285750" indent="-2857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Chhasara</a:t>
            </a:r>
            <a:r>
              <a:rPr lang="en-US" sz="1400" i="1" dirty="0">
                <a:latin typeface="Times New Roman" panose="02020603050405020304" pitchFamily="18" charset="0"/>
                <a:cs typeface="Times New Roman" panose="02020603050405020304" pitchFamily="18" charset="0"/>
              </a:rPr>
              <a:t> (1994)</a:t>
            </a:r>
          </a:p>
        </p:txBody>
      </p:sp>
    </p:spTree>
    <p:extLst>
      <p:ext uri="{BB962C8B-B14F-4D97-AF65-F5344CB8AC3E}">
        <p14:creationId xmlns:p14="http://schemas.microsoft.com/office/powerpoint/2010/main" val="729138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568A94-0545-4C98-B727-43407B5E2B12}"/>
              </a:ext>
            </a:extLst>
          </p:cNvPr>
          <p:cNvSpPr txBox="1"/>
          <p:nvPr/>
        </p:nvSpPr>
        <p:spPr>
          <a:xfrm>
            <a:off x="3048000" y="398429"/>
            <a:ext cx="6096000" cy="461665"/>
          </a:xfrm>
          <a:prstGeom prst="rect">
            <a:avLst/>
          </a:prstGeom>
          <a:noFill/>
        </p:spPr>
        <p:txBody>
          <a:bodyPr wrap="square">
            <a:spAutoFit/>
          </a:bodyPr>
          <a:lstStyle/>
          <a:p>
            <a:pPr algn="ct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કચ્છના</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કીર્તીમંદીરો</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અને</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યાત્રાધામો</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10BD03C-FEB1-4416-9178-6E5D915B2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3" y="3107151"/>
            <a:ext cx="3047999" cy="2285999"/>
          </a:xfrm>
          <a:prstGeom prst="rect">
            <a:avLst/>
          </a:prstGeom>
        </p:spPr>
      </p:pic>
      <p:pic>
        <p:nvPicPr>
          <p:cNvPr id="6146" name="Picture 2" descr="Mata No Madh Bhuj Kutch, Kutch Tour Package, Kutch Rann Ustav Package">
            <a:extLst>
              <a:ext uri="{FF2B5EF4-FFF2-40B4-BE49-F238E27FC236}">
                <a16:creationId xmlns:a16="http://schemas.microsoft.com/office/drawing/2014/main" id="{C5BBF4F0-703A-42E8-834E-A6A05B50AB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1121" y="3107151"/>
            <a:ext cx="3755923" cy="22535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1896AA3-BB55-4E10-8819-3B8429E8D2C8}"/>
              </a:ext>
            </a:extLst>
          </p:cNvPr>
          <p:cNvSpPr txBox="1"/>
          <p:nvPr/>
        </p:nvSpPr>
        <p:spPr>
          <a:xfrm>
            <a:off x="187774" y="1269257"/>
            <a:ext cx="7028751" cy="1569660"/>
          </a:xfrm>
          <a:prstGeom prst="rect">
            <a:avLst/>
          </a:prstGeom>
          <a:noFill/>
        </p:spPr>
        <p:txBody>
          <a:bodyPr wrap="square">
            <a:spAutoFit/>
          </a:bodyPr>
          <a:lstStyle/>
          <a:p>
            <a:pPr algn="just"/>
            <a:r>
              <a:rPr lang="en-IN" sz="1600" dirty="0">
                <a:latin typeface="Times New Roman" panose="02020603050405020304" pitchFamily="18" charset="0"/>
                <a:cs typeface="Times New Roman" panose="02020603050405020304" pitchFamily="18" charset="0"/>
              </a:rPr>
              <a:t>There are many Jain Temples across the Kutch, with unique architectural touch and few of them are more than 200 years old. </a:t>
            </a:r>
            <a:r>
              <a:rPr lang="en-IN" sz="1600" dirty="0" err="1">
                <a:latin typeface="Times New Roman" panose="02020603050405020304" pitchFamily="18" charset="0"/>
                <a:cs typeface="Times New Roman" panose="02020603050405020304" pitchFamily="18" charset="0"/>
              </a:rPr>
              <a:t>Panchtithi</a:t>
            </a:r>
            <a:r>
              <a:rPr lang="en-IN" sz="1600" dirty="0">
                <a:latin typeface="Times New Roman" panose="02020603050405020304" pitchFamily="18" charset="0"/>
                <a:cs typeface="Times New Roman" panose="02020603050405020304" pitchFamily="18" charset="0"/>
              </a:rPr>
              <a:t>, still very famous among Jains. There are other temples of faith like, Matano </a:t>
            </a:r>
            <a:r>
              <a:rPr lang="en-IN" sz="1600" dirty="0" err="1">
                <a:latin typeface="Times New Roman" panose="02020603050405020304" pitchFamily="18" charset="0"/>
                <a:cs typeface="Times New Roman" panose="02020603050405020304" pitchFamily="18" charset="0"/>
              </a:rPr>
              <a:t>Madh</a:t>
            </a:r>
            <a:r>
              <a:rPr lang="en-IN" sz="1600" dirty="0">
                <a:latin typeface="Times New Roman" panose="02020603050405020304" pitchFamily="18" charset="0"/>
                <a:cs typeface="Times New Roman" panose="02020603050405020304" pitchFamily="18" charset="0"/>
              </a:rPr>
              <a:t>, </a:t>
            </a:r>
            <a:r>
              <a:rPr lang="en-IN" sz="1600" dirty="0" err="1">
                <a:latin typeface="Times New Roman" panose="02020603050405020304" pitchFamily="18" charset="0"/>
                <a:cs typeface="Times New Roman" panose="02020603050405020304" pitchFamily="18" charset="0"/>
              </a:rPr>
              <a:t>Ashapura</a:t>
            </a:r>
            <a:r>
              <a:rPr lang="en-IN" sz="1600" dirty="0">
                <a:latin typeface="Times New Roman" panose="02020603050405020304" pitchFamily="18" charset="0"/>
                <a:cs typeface="Times New Roman" panose="02020603050405020304" pitchFamily="18" charset="0"/>
              </a:rPr>
              <a:t>, Narayan Sarovar etc. Few years back, small book/s were published on the </a:t>
            </a:r>
            <a:r>
              <a:rPr lang="en-IN" sz="1600" dirty="0" err="1">
                <a:latin typeface="Times New Roman" panose="02020603050405020304" pitchFamily="18" charset="0"/>
                <a:cs typeface="Times New Roman" panose="02020603050405020304" pitchFamily="18" charset="0"/>
              </a:rPr>
              <a:t>sameJagdu</a:t>
            </a:r>
            <a:r>
              <a:rPr lang="en-IN" sz="1600" dirty="0">
                <a:latin typeface="Times New Roman" panose="02020603050405020304" pitchFamily="18" charset="0"/>
                <a:cs typeface="Times New Roman" panose="02020603050405020304" pitchFamily="18" charset="0"/>
              </a:rPr>
              <a:t> Datar (</a:t>
            </a:r>
            <a:r>
              <a:rPr lang="en-IN" sz="1600" dirty="0" err="1">
                <a:latin typeface="Times New Roman" panose="02020603050405020304" pitchFamily="18" charset="0"/>
                <a:cs typeface="Times New Roman" panose="02020603050405020304" pitchFamily="18" charset="0"/>
              </a:rPr>
              <a:t>Bhadreshwar</a:t>
            </a:r>
            <a:r>
              <a:rPr lang="en-IN" sz="1600" dirty="0">
                <a:latin typeface="Times New Roman" panose="02020603050405020304" pitchFamily="18" charset="0"/>
                <a:cs typeface="Times New Roman" panose="02020603050405020304" pitchFamily="18" charset="0"/>
              </a:rPr>
              <a:t> Jain Temple) and </a:t>
            </a:r>
            <a:r>
              <a:rPr lang="en-IN" sz="1600" dirty="0" err="1">
                <a:latin typeface="Times New Roman" panose="02020603050405020304" pitchFamily="18" charset="0"/>
                <a:cs typeface="Times New Roman" panose="02020603050405020304" pitchFamily="18" charset="0"/>
              </a:rPr>
              <a:t>Saudagar</a:t>
            </a:r>
            <a:r>
              <a:rPr lang="en-IN" sz="1600" dirty="0">
                <a:latin typeface="Times New Roman" panose="02020603050405020304" pitchFamily="18" charset="0"/>
                <a:cs typeface="Times New Roman" panose="02020603050405020304" pitchFamily="18" charset="0"/>
              </a:rPr>
              <a:t> </a:t>
            </a:r>
            <a:r>
              <a:rPr lang="en-IN" sz="1600" dirty="0" err="1">
                <a:latin typeface="Times New Roman" panose="02020603050405020304" pitchFamily="18" charset="0"/>
                <a:cs typeface="Times New Roman" panose="02020603050405020304" pitchFamily="18" charset="0"/>
              </a:rPr>
              <a:t>Sundarji</a:t>
            </a:r>
            <a:r>
              <a:rPr lang="en-IN" sz="1600" dirty="0">
                <a:latin typeface="Times New Roman" panose="02020603050405020304" pitchFamily="18" charset="0"/>
                <a:cs typeface="Times New Roman" panose="02020603050405020304" pitchFamily="18" charset="0"/>
              </a:rPr>
              <a:t> were responsible for construction of and renovation of these temples.</a:t>
            </a:r>
          </a:p>
        </p:txBody>
      </p:sp>
      <p:sp>
        <p:nvSpPr>
          <p:cNvPr id="7" name="Rectangle 6">
            <a:extLst>
              <a:ext uri="{FF2B5EF4-FFF2-40B4-BE49-F238E27FC236}">
                <a16:creationId xmlns:a16="http://schemas.microsoft.com/office/drawing/2014/main" id="{28BC0D03-805F-41AC-BEB1-4F3DE328C81B}"/>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BA54D7B9-601C-4671-B087-BE2E3164E65B}"/>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Rectangle 1">
            <a:extLst>
              <a:ext uri="{FF2B5EF4-FFF2-40B4-BE49-F238E27FC236}">
                <a16:creationId xmlns:a16="http://schemas.microsoft.com/office/drawing/2014/main" id="{8E85196A-0F25-485C-960C-F010475E64BB}"/>
              </a:ext>
            </a:extLst>
          </p:cNvPr>
          <p:cNvSpPr/>
          <p:nvPr/>
        </p:nvSpPr>
        <p:spPr>
          <a:xfrm>
            <a:off x="7795667" y="1306510"/>
            <a:ext cx="4130862" cy="4818987"/>
          </a:xfrm>
          <a:prstGeom prst="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424D0963-C0DC-41DB-8DBF-1EB9DEDAB6E6}"/>
              </a:ext>
            </a:extLst>
          </p:cNvPr>
          <p:cNvSpPr txBox="1"/>
          <p:nvPr/>
        </p:nvSpPr>
        <p:spPr>
          <a:xfrm>
            <a:off x="7795667" y="1306510"/>
            <a:ext cx="4218039" cy="4708981"/>
          </a:xfrm>
          <a:prstGeom prst="rect">
            <a:avLst/>
          </a:prstGeom>
          <a:noFill/>
        </p:spPr>
        <p:txBody>
          <a:bodyPr wrap="square" rtlCol="0">
            <a:spAutoFit/>
          </a:bodyPr>
          <a:lstStyle/>
          <a:p>
            <a:pPr algn="ctr"/>
            <a:r>
              <a:rPr lang="en-US" sz="1500" b="1" dirty="0" err="1">
                <a:latin typeface="Times New Roman" panose="02020603050405020304" pitchFamily="18" charset="0"/>
                <a:cs typeface="Times New Roman" panose="02020603050405020304" pitchFamily="18" charset="0"/>
              </a:rPr>
              <a:t>Kutchna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Kirtimandiro</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Ane</a:t>
            </a:r>
            <a:r>
              <a:rPr lang="en-US" sz="1500" b="1" dirty="0">
                <a:latin typeface="Times New Roman" panose="02020603050405020304" pitchFamily="18" charset="0"/>
                <a:cs typeface="Times New Roman" panose="02020603050405020304" pitchFamily="18" charset="0"/>
              </a:rPr>
              <a:t> Yatra </a:t>
            </a:r>
            <a:r>
              <a:rPr lang="en-US" sz="1500" b="1" dirty="0" err="1">
                <a:latin typeface="Times New Roman" panose="02020603050405020304" pitchFamily="18" charset="0"/>
                <a:cs typeface="Times New Roman" panose="02020603050405020304" pitchFamily="18" charset="0"/>
              </a:rPr>
              <a:t>Dhamo</a:t>
            </a:r>
            <a:endParaRPr lang="en-US" sz="1500" b="1" dirty="0">
              <a:latin typeface="Times New Roman" panose="02020603050405020304" pitchFamily="18" charset="0"/>
              <a:cs typeface="Times New Roman" panose="02020603050405020304" pitchFamily="18" charset="0"/>
            </a:endParaRPr>
          </a:p>
          <a:p>
            <a:pPr algn="ctr"/>
            <a:endParaRPr lang="en-US" sz="1500" b="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500" i="1" dirty="0">
                <a:latin typeface="Times New Roman" panose="02020603050405020304" pitchFamily="18" charset="0"/>
                <a:cs typeface="Times New Roman" panose="02020603050405020304" pitchFamily="18" charset="0"/>
              </a:rPr>
              <a:t>Jain Ashram, </a:t>
            </a:r>
            <a:r>
              <a:rPr lang="en-US" sz="1500" i="1" dirty="0" err="1">
                <a:latin typeface="Times New Roman" panose="02020603050405020304" pitchFamily="18" charset="0"/>
                <a:cs typeface="Times New Roman" panose="02020603050405020304" pitchFamily="18" charset="0"/>
              </a:rPr>
              <a:t>Mandavi</a:t>
            </a:r>
            <a:r>
              <a:rPr lang="en-US" sz="1500" i="1" dirty="0">
                <a:latin typeface="Times New Roman" panose="02020603050405020304" pitchFamily="18" charset="0"/>
                <a:cs typeface="Times New Roman" panose="02020603050405020304" pitchFamily="18" charset="0"/>
              </a:rPr>
              <a:t> (1948)</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Nirvasiteshwar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NatMandir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Adipur</a:t>
            </a:r>
            <a:r>
              <a:rPr lang="en-US" sz="1500" i="1" dirty="0">
                <a:latin typeface="Times New Roman" panose="02020603050405020304" pitchFamily="18" charset="0"/>
                <a:cs typeface="Times New Roman" panose="02020603050405020304" pitchFamily="18" charset="0"/>
              </a:rPr>
              <a:t> (1951-52)</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Dadabari</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Sankul</a:t>
            </a:r>
            <a:r>
              <a:rPr lang="en-US" sz="1500" i="1" dirty="0">
                <a:latin typeface="Times New Roman" panose="02020603050405020304" pitchFamily="18" charset="0"/>
                <a:cs typeface="Times New Roman" panose="02020603050405020304" pitchFamily="18" charset="0"/>
              </a:rPr>
              <a:t>, Bhuj (1960)</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LeelaShah</a:t>
            </a:r>
            <a:r>
              <a:rPr lang="en-US" sz="1500" i="1" dirty="0">
                <a:latin typeface="Times New Roman" panose="02020603050405020304" pitchFamily="18" charset="0"/>
                <a:cs typeface="Times New Roman" panose="02020603050405020304" pitchFamily="18" charset="0"/>
              </a:rPr>
              <a:t> Ashram, </a:t>
            </a:r>
            <a:r>
              <a:rPr lang="en-US" sz="1500" i="1" dirty="0" err="1">
                <a:latin typeface="Times New Roman" panose="02020603050405020304" pitchFamily="18" charset="0"/>
                <a:cs typeface="Times New Roman" panose="02020603050405020304" pitchFamily="18" charset="0"/>
              </a:rPr>
              <a:t>Adipur</a:t>
            </a:r>
            <a:r>
              <a:rPr lang="en-US" sz="1500" i="1" dirty="0">
                <a:latin typeface="Times New Roman" panose="02020603050405020304" pitchFamily="18" charset="0"/>
                <a:cs typeface="Times New Roman" panose="02020603050405020304" pitchFamily="18" charset="0"/>
              </a:rPr>
              <a:t> (1963)</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Ayappa</a:t>
            </a:r>
            <a:r>
              <a:rPr lang="en-US" sz="1500" i="1" dirty="0">
                <a:latin typeface="Times New Roman" panose="02020603050405020304" pitchFamily="18" charset="0"/>
                <a:cs typeface="Times New Roman" panose="02020603050405020304" pitchFamily="18" charset="0"/>
              </a:rPr>
              <a:t> Temple, </a:t>
            </a:r>
            <a:r>
              <a:rPr lang="en-US" sz="1500" i="1" dirty="0" err="1">
                <a:latin typeface="Times New Roman" panose="02020603050405020304" pitchFamily="18" charset="0"/>
                <a:cs typeface="Times New Roman" panose="02020603050405020304" pitchFamily="18" charset="0"/>
              </a:rPr>
              <a:t>Gandhidham</a:t>
            </a:r>
            <a:r>
              <a:rPr lang="en-US" sz="1500" i="1" dirty="0">
                <a:latin typeface="Times New Roman" panose="02020603050405020304" pitchFamily="18" charset="0"/>
                <a:cs typeface="Times New Roman" panose="02020603050405020304" pitchFamily="18" charset="0"/>
              </a:rPr>
              <a:t> &amp; Bhuj, </a:t>
            </a:r>
            <a:r>
              <a:rPr lang="en-US" sz="1500" i="1" dirty="0" err="1">
                <a:latin typeface="Times New Roman" panose="02020603050405020304" pitchFamily="18" charset="0"/>
                <a:cs typeface="Times New Roman" panose="02020603050405020304" pitchFamily="18" charset="0"/>
              </a:rPr>
              <a:t>Bharatiya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Sanskruti</a:t>
            </a:r>
            <a:r>
              <a:rPr lang="en-US" sz="1500" i="1" dirty="0">
                <a:latin typeface="Times New Roman" panose="02020603050405020304" pitchFamily="18" charset="0"/>
                <a:cs typeface="Times New Roman" panose="02020603050405020304" pitchFamily="18" charset="0"/>
              </a:rPr>
              <a:t> Darshan – Kutch, Bhuj (1980)</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Kutchna</a:t>
            </a:r>
            <a:r>
              <a:rPr lang="en-US" sz="1500" i="1" dirty="0">
                <a:latin typeface="Times New Roman" panose="02020603050405020304" pitchFamily="18" charset="0"/>
                <a:cs typeface="Times New Roman" panose="02020603050405020304" pitchFamily="18" charset="0"/>
              </a:rPr>
              <a:t> Gayatri </a:t>
            </a:r>
            <a:r>
              <a:rPr lang="en-US" sz="1500" i="1" dirty="0" err="1">
                <a:latin typeface="Times New Roman" panose="02020603050405020304" pitchFamily="18" charset="0"/>
                <a:cs typeface="Times New Roman" panose="02020603050405020304" pitchFamily="18" charset="0"/>
              </a:rPr>
              <a:t>shaktipitho</a:t>
            </a:r>
            <a:endParaRPr lang="en-US" sz="15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500" i="1" dirty="0">
                <a:latin typeface="Times New Roman" panose="02020603050405020304" pitchFamily="18" charset="0"/>
                <a:cs typeface="Times New Roman" panose="02020603050405020304" pitchFamily="18" charset="0"/>
              </a:rPr>
              <a:t>Ram Darbar, Bhuj (1984)</a:t>
            </a:r>
          </a:p>
          <a:p>
            <a:pPr marL="171450" indent="-171450">
              <a:buFont typeface="Courier New" panose="02070309020205020404" pitchFamily="49" charset="0"/>
              <a:buChar char="o"/>
            </a:pPr>
            <a:r>
              <a:rPr lang="en-US" sz="1500" i="1" dirty="0">
                <a:latin typeface="Times New Roman" panose="02020603050405020304" pitchFamily="18" charset="0"/>
                <a:cs typeface="Times New Roman" panose="02020603050405020304" pitchFamily="18" charset="0"/>
              </a:rPr>
              <a:t>72 </a:t>
            </a:r>
            <a:r>
              <a:rPr lang="en-US" sz="1500" i="1" dirty="0" err="1">
                <a:latin typeface="Times New Roman" panose="02020603050405020304" pitchFamily="18" charset="0"/>
                <a:cs typeface="Times New Roman" panose="02020603050405020304" pitchFamily="18" charset="0"/>
              </a:rPr>
              <a:t>Jinalay</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Koday</a:t>
            </a:r>
            <a:r>
              <a:rPr lang="en-US" sz="1500" i="1" dirty="0">
                <a:latin typeface="Times New Roman" panose="02020603050405020304" pitchFamily="18" charset="0"/>
                <a:cs typeface="Times New Roman" panose="02020603050405020304" pitchFamily="18" charset="0"/>
              </a:rPr>
              <a:t> (1987)</a:t>
            </a:r>
          </a:p>
          <a:p>
            <a:pPr marL="171450" indent="-171450">
              <a:buFont typeface="Courier New" panose="02070309020205020404" pitchFamily="49" charset="0"/>
              <a:buChar char="o"/>
            </a:pPr>
            <a:r>
              <a:rPr lang="en-US" sz="1500" i="1" dirty="0">
                <a:latin typeface="Times New Roman" panose="02020603050405020304" pitchFamily="18" charset="0"/>
                <a:cs typeface="Times New Roman" panose="02020603050405020304" pitchFamily="18" charset="0"/>
              </a:rPr>
              <a:t>Balaji Temple, </a:t>
            </a:r>
            <a:r>
              <a:rPr lang="en-US" sz="1500" i="1" dirty="0" err="1">
                <a:latin typeface="Times New Roman" panose="02020603050405020304" pitchFamily="18" charset="0"/>
                <a:cs typeface="Times New Roman" panose="02020603050405020304" pitchFamily="18" charset="0"/>
              </a:rPr>
              <a:t>Kandala</a:t>
            </a:r>
            <a:endParaRPr lang="en-US" sz="15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Zulelal</a:t>
            </a:r>
            <a:r>
              <a:rPr lang="en-US" sz="1500" i="1" dirty="0">
                <a:latin typeface="Times New Roman" panose="02020603050405020304" pitchFamily="18" charset="0"/>
                <a:cs typeface="Times New Roman" panose="02020603050405020304" pitchFamily="18" charset="0"/>
              </a:rPr>
              <a:t> Mandir, </a:t>
            </a:r>
            <a:r>
              <a:rPr lang="en-US" sz="1500" i="1" dirty="0" err="1">
                <a:latin typeface="Times New Roman" panose="02020603050405020304" pitchFamily="18" charset="0"/>
                <a:cs typeface="Times New Roman" panose="02020603050405020304" pitchFamily="18" charset="0"/>
              </a:rPr>
              <a:t>Gandhidham</a:t>
            </a:r>
            <a:endParaRPr lang="en-US" sz="15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Ambedham</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Godhara</a:t>
            </a:r>
            <a:r>
              <a:rPr lang="en-US" sz="1500" i="1" dirty="0">
                <a:latin typeface="Times New Roman" panose="02020603050405020304" pitchFamily="18" charset="0"/>
                <a:cs typeface="Times New Roman" panose="02020603050405020304" pitchFamily="18" charset="0"/>
              </a:rPr>
              <a:t>, (1992)</a:t>
            </a:r>
          </a:p>
          <a:p>
            <a:pPr marL="171450" indent="-171450">
              <a:buFont typeface="Courier New" panose="02070309020205020404" pitchFamily="49" charset="0"/>
              <a:buChar char="o"/>
            </a:pPr>
            <a:r>
              <a:rPr lang="en-US" sz="1500" i="1" dirty="0">
                <a:latin typeface="Times New Roman" panose="02020603050405020304" pitchFamily="18" charset="0"/>
                <a:cs typeface="Times New Roman" panose="02020603050405020304" pitchFamily="18" charset="0"/>
              </a:rPr>
              <a:t>Ram Mandir, </a:t>
            </a:r>
            <a:r>
              <a:rPr lang="en-US" sz="1500" i="1" dirty="0" err="1">
                <a:latin typeface="Times New Roman" panose="02020603050405020304" pitchFamily="18" charset="0"/>
                <a:cs typeface="Times New Roman" panose="02020603050405020304" pitchFamily="18" charset="0"/>
              </a:rPr>
              <a:t>Vandhay</a:t>
            </a:r>
            <a:r>
              <a:rPr lang="en-US" sz="1500" i="1" dirty="0">
                <a:latin typeface="Times New Roman" panose="02020603050405020304" pitchFamily="18" charset="0"/>
                <a:cs typeface="Times New Roman" panose="02020603050405020304" pitchFamily="18" charset="0"/>
              </a:rPr>
              <a:t> (1907 &amp; 1944)</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Shivparas</a:t>
            </a:r>
            <a:r>
              <a:rPr lang="en-US" sz="1500" i="1" dirty="0">
                <a:latin typeface="Times New Roman" panose="02020603050405020304" pitchFamily="18" charset="0"/>
                <a:cs typeface="Times New Roman" panose="02020603050405020304" pitchFamily="18" charset="0"/>
              </a:rPr>
              <a:t> Dham, Bhuj</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RamKrishna</a:t>
            </a:r>
            <a:r>
              <a:rPr lang="en-US" sz="1500" i="1" dirty="0">
                <a:latin typeface="Times New Roman" panose="02020603050405020304" pitchFamily="18" charset="0"/>
                <a:cs typeface="Times New Roman" panose="02020603050405020304" pitchFamily="18" charset="0"/>
              </a:rPr>
              <a:t> Seva Bhavan, Bhuj (1999)</a:t>
            </a: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Bhujna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Nutan</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Jinalauyo</a:t>
            </a:r>
            <a:endParaRPr lang="en-US" sz="15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500" i="1" dirty="0" err="1">
                <a:latin typeface="Times New Roman" panose="02020603050405020304" pitchFamily="18" charset="0"/>
                <a:cs typeface="Times New Roman" panose="02020603050405020304" pitchFamily="18" charset="0"/>
              </a:rPr>
              <a:t>Parshva</a:t>
            </a:r>
            <a:r>
              <a:rPr lang="en-US" sz="1500" i="1" dirty="0">
                <a:latin typeface="Times New Roman" panose="02020603050405020304" pitchFamily="18" charset="0"/>
                <a:cs typeface="Times New Roman" panose="02020603050405020304" pitchFamily="18" charset="0"/>
              </a:rPr>
              <a:t> Vallabh </a:t>
            </a:r>
            <a:r>
              <a:rPr lang="en-US" sz="1500" i="1" dirty="0" err="1">
                <a:latin typeface="Times New Roman" panose="02020603050405020304" pitchFamily="18" charset="0"/>
                <a:cs typeface="Times New Roman" panose="02020603050405020304" pitchFamily="18" charset="0"/>
              </a:rPr>
              <a:t>IndraDham</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Mota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Jakh</a:t>
            </a:r>
            <a:endParaRPr lang="en-US" sz="15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500" i="1" dirty="0">
                <a:latin typeface="Times New Roman" panose="02020603050405020304" pitchFamily="18" charset="0"/>
                <a:cs typeface="Times New Roman" panose="02020603050405020304" pitchFamily="18" charset="0"/>
              </a:rPr>
              <a:t>Punit Yatra </a:t>
            </a:r>
            <a:r>
              <a:rPr lang="en-US" sz="1500" i="1" dirty="0" err="1">
                <a:latin typeface="Times New Roman" panose="02020603050405020304" pitchFamily="18" charset="0"/>
                <a:cs typeface="Times New Roman" panose="02020603050405020304" pitchFamily="18" charset="0"/>
              </a:rPr>
              <a:t>Dhanm</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Abdasa</a:t>
            </a:r>
            <a:endParaRPr lang="en-US" sz="15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5682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153D2B-936D-4F58-AD18-592FF4DC4423}"/>
              </a:ext>
            </a:extLst>
          </p:cNvPr>
          <p:cNvSpPr txBox="1"/>
          <p:nvPr/>
        </p:nvSpPr>
        <p:spPr>
          <a:xfrm>
            <a:off x="3046828" y="1024071"/>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SAINTS</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42" name="Picture 2" descr="Mekan Dada, Laliyo and Motiyo - Life School">
            <a:extLst>
              <a:ext uri="{FF2B5EF4-FFF2-40B4-BE49-F238E27FC236}">
                <a16:creationId xmlns:a16="http://schemas.microsoft.com/office/drawing/2014/main" id="{DBA6BCC2-CDDB-4643-812F-EA78E4F2A9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8649" y="4022581"/>
            <a:ext cx="4970847" cy="213036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Jesal Toral Samadhi, Anjar, Gujarat | Shrines, Love Story, Ascetic, Images">
            <a:extLst>
              <a:ext uri="{FF2B5EF4-FFF2-40B4-BE49-F238E27FC236}">
                <a16:creationId xmlns:a16="http://schemas.microsoft.com/office/drawing/2014/main" id="{27085629-86F3-4B4D-80B0-787DFC67B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25" y="3010204"/>
            <a:ext cx="4634110" cy="314274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0BCF319-593C-4917-B076-F2788FE6E02E}"/>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BD3B2202-4E60-4DB5-B817-844469F75EF5}"/>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CB8A08BC-56D6-4663-97DC-F34AD5BFF738}"/>
              </a:ext>
            </a:extLst>
          </p:cNvPr>
          <p:cNvSpPr txBox="1"/>
          <p:nvPr/>
        </p:nvSpPr>
        <p:spPr>
          <a:xfrm>
            <a:off x="7146256" y="705056"/>
            <a:ext cx="4970846" cy="3108543"/>
          </a:xfrm>
          <a:prstGeom prst="rect">
            <a:avLst/>
          </a:prstGeom>
          <a:noFill/>
        </p:spPr>
        <p:txBody>
          <a:bodyPr wrap="square" rtlCol="0">
            <a:spAutoFit/>
          </a:bodyPr>
          <a:lstStyle/>
          <a:p>
            <a:r>
              <a:rPr lang="en-IN" sz="1400" dirty="0">
                <a:latin typeface="Times New Roman" panose="02020603050405020304" pitchFamily="18" charset="0"/>
                <a:cs typeface="Times New Roman" panose="02020603050405020304" pitchFamily="18" charset="0"/>
              </a:rPr>
              <a:t>Shri </a:t>
            </a:r>
            <a:r>
              <a:rPr lang="en-IN" sz="1400" dirty="0" err="1">
                <a:latin typeface="Times New Roman" panose="02020603050405020304" pitchFamily="18" charset="0"/>
                <a:cs typeface="Times New Roman" panose="02020603050405020304" pitchFamily="18" charset="0"/>
              </a:rPr>
              <a:t>Dulerai</a:t>
            </a:r>
            <a:r>
              <a:rPr lang="en-IN" sz="1400" dirty="0">
                <a:latin typeface="Times New Roman" panose="02020603050405020304" pitchFamily="18" charset="0"/>
                <a:cs typeface="Times New Roman" panose="02020603050405020304" pitchFamily="18" charset="0"/>
              </a:rPr>
              <a:t> </a:t>
            </a:r>
            <a:r>
              <a:rPr lang="en-IN" sz="1400" dirty="0" err="1">
                <a:latin typeface="Times New Roman" panose="02020603050405020304" pitchFamily="18" charset="0"/>
                <a:cs typeface="Times New Roman" panose="02020603050405020304" pitchFamily="18" charset="0"/>
              </a:rPr>
              <a:t>Karani</a:t>
            </a:r>
            <a:r>
              <a:rPr lang="en-IN" sz="1400" dirty="0">
                <a:latin typeface="Times New Roman" panose="02020603050405020304" pitchFamily="18" charset="0"/>
                <a:cs typeface="Times New Roman" panose="02020603050405020304" pitchFamily="18" charset="0"/>
              </a:rPr>
              <a:t> has listed around 68 Saints (short profiles)</a:t>
            </a:r>
          </a:p>
          <a:p>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Mekandada</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Jesal</a:t>
            </a:r>
            <a:r>
              <a:rPr lang="en-IN" sz="1400" dirty="0">
                <a:latin typeface="Times New Roman" panose="02020603050405020304" pitchFamily="18" charset="0"/>
                <a:cs typeface="Times New Roman" panose="02020603050405020304" pitchFamily="18" charset="0"/>
              </a:rPr>
              <a:t> </a:t>
            </a:r>
            <a:r>
              <a:rPr lang="en-IN" sz="1400" dirty="0" err="1">
                <a:latin typeface="Times New Roman" panose="02020603050405020304" pitchFamily="18" charset="0"/>
                <a:cs typeface="Times New Roman" panose="02020603050405020304" pitchFamily="18" charset="0"/>
              </a:rPr>
              <a:t>Toral</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a:latin typeface="Times New Roman" panose="02020603050405020304" pitchFamily="18" charset="0"/>
                <a:cs typeface="Times New Roman" panose="02020603050405020304" pitchFamily="18" charset="0"/>
              </a:rPr>
              <a:t>Sant Shiromani</a:t>
            </a:r>
          </a:p>
          <a:p>
            <a:pPr marL="171450" indent="-171450">
              <a:buFont typeface="Arial" panose="020B0604020202020204" pitchFamily="34" charset="0"/>
              <a:buChar char="•"/>
            </a:pPr>
            <a:r>
              <a:rPr lang="en-IN" sz="1400" dirty="0">
                <a:latin typeface="Times New Roman" panose="02020603050405020304" pitchFamily="18" charset="0"/>
                <a:cs typeface="Times New Roman" panose="02020603050405020304" pitchFamily="18" charset="0"/>
              </a:rPr>
              <a:t>Swami </a:t>
            </a:r>
            <a:r>
              <a:rPr lang="en-IN" sz="1400" dirty="0" err="1">
                <a:latin typeface="Times New Roman" panose="02020603050405020304" pitchFamily="18" charset="0"/>
                <a:cs typeface="Times New Roman" panose="02020603050405020304" pitchFamily="18" charset="0"/>
              </a:rPr>
              <a:t>Sajahanand</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a:latin typeface="Times New Roman" panose="02020603050405020304" pitchFamily="18" charset="0"/>
                <a:cs typeface="Times New Roman" panose="02020603050405020304" pitchFamily="18" charset="0"/>
              </a:rPr>
              <a:t>Shri </a:t>
            </a:r>
            <a:r>
              <a:rPr lang="en-IN" sz="1400" dirty="0" err="1">
                <a:latin typeface="Times New Roman" panose="02020603050405020304" pitchFamily="18" charset="0"/>
                <a:cs typeface="Times New Roman" panose="02020603050405020304" pitchFamily="18" charset="0"/>
              </a:rPr>
              <a:t>Vrujpalji</a:t>
            </a:r>
            <a:r>
              <a:rPr lang="en-IN" sz="1400" dirty="0">
                <a:latin typeface="Times New Roman" panose="02020603050405020304" pitchFamily="18" charset="0"/>
                <a:cs typeface="Times New Roman" panose="02020603050405020304" pitchFamily="18" charset="0"/>
              </a:rPr>
              <a:t> Swami</a:t>
            </a: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Dungaro</a:t>
            </a:r>
            <a:r>
              <a:rPr lang="en-IN" sz="1400" dirty="0">
                <a:latin typeface="Times New Roman" panose="02020603050405020304" pitchFamily="18" charset="0"/>
                <a:cs typeface="Times New Roman" panose="02020603050405020304" pitchFamily="18" charset="0"/>
              </a:rPr>
              <a:t> Bhagat</a:t>
            </a: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Hajipir</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Ratno</a:t>
            </a:r>
            <a:r>
              <a:rPr lang="en-IN" sz="1400" dirty="0">
                <a:latin typeface="Times New Roman" panose="02020603050405020304" pitchFamily="18" charset="0"/>
                <a:cs typeface="Times New Roman" panose="02020603050405020304" pitchFamily="18" charset="0"/>
              </a:rPr>
              <a:t> Bhagat</a:t>
            </a: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Sadhavi</a:t>
            </a:r>
            <a:r>
              <a:rPr lang="en-IN" sz="1400" dirty="0">
                <a:latin typeface="Times New Roman" panose="02020603050405020304" pitchFamily="18" charset="0"/>
                <a:cs typeface="Times New Roman" panose="02020603050405020304" pitchFamily="18" charset="0"/>
              </a:rPr>
              <a:t> </a:t>
            </a:r>
            <a:r>
              <a:rPr lang="en-IN" sz="1400" dirty="0" err="1">
                <a:latin typeface="Times New Roman" panose="02020603050405020304" pitchFamily="18" charset="0"/>
                <a:cs typeface="Times New Roman" panose="02020603050405020304" pitchFamily="18" charset="0"/>
              </a:rPr>
              <a:t>Maiya</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a:latin typeface="Times New Roman" panose="02020603050405020304" pitchFamily="18" charset="0"/>
                <a:cs typeface="Times New Roman" panose="02020603050405020304" pitchFamily="18" charset="0"/>
              </a:rPr>
              <a:t>Yogini Anand </a:t>
            </a:r>
            <a:r>
              <a:rPr lang="en-IN" sz="1400" dirty="0" err="1">
                <a:latin typeface="Times New Roman" panose="02020603050405020304" pitchFamily="18" charset="0"/>
                <a:cs typeface="Times New Roman" panose="02020603050405020304" pitchFamily="18" charset="0"/>
              </a:rPr>
              <a:t>Lahiri</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a:latin typeface="Times New Roman" panose="02020603050405020304" pitchFamily="18" charset="0"/>
                <a:cs typeface="Times New Roman" panose="02020603050405020304" pitchFamily="18" charset="0"/>
              </a:rPr>
              <a:t>Sati </a:t>
            </a:r>
            <a:r>
              <a:rPr lang="en-IN" sz="1400" dirty="0" err="1">
                <a:latin typeface="Times New Roman" panose="02020603050405020304" pitchFamily="18" charset="0"/>
                <a:cs typeface="Times New Roman" panose="02020603050405020304" pitchFamily="18" charset="0"/>
              </a:rPr>
              <a:t>Dahi</a:t>
            </a:r>
            <a:r>
              <a:rPr lang="en-IN" sz="1400" dirty="0">
                <a:latin typeface="Times New Roman" panose="02020603050405020304" pitchFamily="18" charset="0"/>
                <a:cs typeface="Times New Roman" panose="02020603050405020304" pitchFamily="18" charset="0"/>
              </a:rPr>
              <a:t> </a:t>
            </a:r>
            <a:r>
              <a:rPr lang="en-IN" sz="1400" dirty="0" err="1">
                <a:latin typeface="Times New Roman" panose="02020603050405020304" pitchFamily="18" charset="0"/>
                <a:cs typeface="Times New Roman" panose="02020603050405020304" pitchFamily="18" charset="0"/>
              </a:rPr>
              <a:t>Dumani</a:t>
            </a:r>
            <a:endParaRPr lang="en-IN"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IN" sz="1400" dirty="0" err="1">
                <a:latin typeface="Times New Roman" panose="02020603050405020304" pitchFamily="18" charset="0"/>
                <a:cs typeface="Times New Roman" panose="02020603050405020304" pitchFamily="18" charset="0"/>
              </a:rPr>
              <a:t>Jakh</a:t>
            </a:r>
            <a:r>
              <a:rPr lang="en-IN" sz="1400" dirty="0">
                <a:latin typeface="Times New Roman" panose="02020603050405020304" pitchFamily="18" charset="0"/>
                <a:cs typeface="Times New Roman" panose="02020603050405020304" pitchFamily="18" charset="0"/>
              </a:rPr>
              <a:t> Dada</a:t>
            </a:r>
            <a:endParaRPr lang="en-IN" sz="12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D11F1D89-0AFC-4CCF-BF87-0C0F1FEBCCAB}"/>
              </a:ext>
            </a:extLst>
          </p:cNvPr>
          <p:cNvSpPr/>
          <p:nvPr/>
        </p:nvSpPr>
        <p:spPr>
          <a:xfrm>
            <a:off x="223025" y="2081750"/>
            <a:ext cx="4634110" cy="738664"/>
          </a:xfrm>
          <a:prstGeom prst="rect">
            <a:avLst/>
          </a:prstGeom>
        </p:spPr>
        <p:txBody>
          <a:bodyPr wrap="square">
            <a:spAutoFit/>
          </a:bodyPr>
          <a:lstStyle/>
          <a:p>
            <a:pPr algn="just"/>
            <a:r>
              <a:rPr lang="en-IN" sz="1400" dirty="0">
                <a:latin typeface="Times New Roman" panose="02020603050405020304" pitchFamily="18" charset="0"/>
                <a:cs typeface="Times New Roman" panose="02020603050405020304" pitchFamily="18" charset="0"/>
              </a:rPr>
              <a:t>Saints are being forgotten now a days. In 1971, Ravindra Dave made classic film on Saint </a:t>
            </a:r>
            <a:r>
              <a:rPr lang="en-IN" sz="1400" dirty="0" err="1">
                <a:latin typeface="Times New Roman" panose="02020603050405020304" pitchFamily="18" charset="0"/>
                <a:cs typeface="Times New Roman" panose="02020603050405020304" pitchFamily="18" charset="0"/>
              </a:rPr>
              <a:t>Jesal</a:t>
            </a:r>
            <a:r>
              <a:rPr lang="en-IN" sz="1400" dirty="0">
                <a:latin typeface="Times New Roman" panose="02020603050405020304" pitchFamily="18" charset="0"/>
                <a:cs typeface="Times New Roman" panose="02020603050405020304" pitchFamily="18" charset="0"/>
              </a:rPr>
              <a:t> </a:t>
            </a:r>
            <a:r>
              <a:rPr lang="en-IN" sz="1400" dirty="0" err="1">
                <a:latin typeface="Times New Roman" panose="02020603050405020304" pitchFamily="18" charset="0"/>
                <a:cs typeface="Times New Roman" panose="02020603050405020304" pitchFamily="18" charset="0"/>
              </a:rPr>
              <a:t>Toral</a:t>
            </a:r>
            <a:r>
              <a:rPr lang="en-IN" sz="1400" dirty="0">
                <a:latin typeface="Times New Roman" panose="02020603050405020304" pitchFamily="18" charset="0"/>
                <a:cs typeface="Times New Roman" panose="02020603050405020304" pitchFamily="18" charset="0"/>
              </a:rPr>
              <a:t>. (50 Years back). </a:t>
            </a:r>
          </a:p>
          <a:p>
            <a:pPr algn="just"/>
            <a:r>
              <a:rPr lang="en-IN" sz="1400" dirty="0" err="1">
                <a:latin typeface="Times New Roman" panose="02020603050405020304" pitchFamily="18" charset="0"/>
                <a:cs typeface="Times New Roman" panose="02020603050405020304" pitchFamily="18" charset="0"/>
              </a:rPr>
              <a:t>Hajipeer</a:t>
            </a:r>
            <a:r>
              <a:rPr lang="en-IN" sz="1400" dirty="0">
                <a:latin typeface="Times New Roman" panose="02020603050405020304" pitchFamily="18" charset="0"/>
                <a:cs typeface="Times New Roman" panose="02020603050405020304" pitchFamily="18" charset="0"/>
              </a:rPr>
              <a:t> is an example of communal harmony!!!!</a:t>
            </a:r>
          </a:p>
        </p:txBody>
      </p:sp>
    </p:spTree>
    <p:extLst>
      <p:ext uri="{BB962C8B-B14F-4D97-AF65-F5344CB8AC3E}">
        <p14:creationId xmlns:p14="http://schemas.microsoft.com/office/powerpoint/2010/main" val="41718786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697B70-C8E5-47FE-B91F-7F71697FF0D4}"/>
              </a:ext>
            </a:extLst>
          </p:cNvPr>
          <p:cNvSpPr txBox="1"/>
          <p:nvPr/>
        </p:nvSpPr>
        <p:spPr>
          <a:xfrm>
            <a:off x="4417842" y="577660"/>
            <a:ext cx="3356316" cy="461665"/>
          </a:xfrm>
          <a:prstGeom prst="rect">
            <a:avLst/>
          </a:prstGeom>
          <a:noFill/>
        </p:spPr>
        <p:txBody>
          <a:bodyPr wrap="square">
            <a:spAutoFit/>
          </a:bodyPr>
          <a:lstStyle/>
          <a:p>
            <a:pPr algn="ctr"/>
            <a:r>
              <a:rPr lang="en-IN" sz="2400" b="1" dirty="0" err="1">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rPr>
              <a:t>લોક</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en-IN" sz="2400" b="1" dirty="0" err="1">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rPr>
              <a:t>ડાયરો</a:t>
            </a:r>
            <a:r>
              <a:rPr lang="en-IN" sz="2400" b="1" dirty="0">
                <a:solidFill>
                  <a:srgbClr val="C00000"/>
                </a:solidFill>
                <a:effectLst>
                  <a:outerShdw blurRad="38100" dist="38100" dir="2700000" algn="tl">
                    <a:srgbClr val="000000">
                      <a:alpha val="43137"/>
                    </a:srgbClr>
                  </a:outerShdw>
                </a:effectLst>
                <a:latin typeface="Nirmala UI" panose="020B0502040204020203" pitchFamily="34" charset="0"/>
                <a:ea typeface="Calibri" panose="020F0502020204030204" pitchFamily="34" charset="0"/>
              </a:rPr>
              <a:t> </a:t>
            </a:r>
            <a:endParaRPr lang="en-IN" sz="2400" b="1" dirty="0">
              <a:solidFill>
                <a:srgbClr val="C00000"/>
              </a:solidFill>
              <a:effectLst>
                <a:outerShdw blurRad="38100" dist="38100" dir="2700000" algn="tl">
                  <a:srgbClr val="000000">
                    <a:alpha val="43137"/>
                  </a:srgbClr>
                </a:outerShdw>
              </a:effectLst>
            </a:endParaRPr>
          </a:p>
        </p:txBody>
      </p:sp>
      <p:pic>
        <p:nvPicPr>
          <p:cNvPr id="9220" name="Picture 4" descr="Narayan swami - Home | Facebook">
            <a:extLst>
              <a:ext uri="{FF2B5EF4-FFF2-40B4-BE49-F238E27FC236}">
                <a16:creationId xmlns:a16="http://schemas.microsoft.com/office/drawing/2014/main" id="{8FFCC3C7-8202-42D1-9D53-24758FD454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178" y="3160394"/>
            <a:ext cx="2630658" cy="2630658"/>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Veljibhai Gajjar - Jalaram Akhyan - Part 1 - YouTube">
            <a:extLst>
              <a:ext uri="{FF2B5EF4-FFF2-40B4-BE49-F238E27FC236}">
                <a16:creationId xmlns:a16="http://schemas.microsoft.com/office/drawing/2014/main" id="{D7D74429-B1AE-46A8-9B00-FAD6ADA6BE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7601" y="3160393"/>
            <a:ext cx="3507544" cy="2630658"/>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Sindhi Kutchi Aaradhiwani || Muralala Marvada 3 - YouTube">
            <a:extLst>
              <a:ext uri="{FF2B5EF4-FFF2-40B4-BE49-F238E27FC236}">
                <a16:creationId xmlns:a16="http://schemas.microsoft.com/office/drawing/2014/main" id="{F0330061-38B7-4362-BB35-FCE4E88B81B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9910" y="3160393"/>
            <a:ext cx="4676726" cy="26306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B38B16A-DCEE-482D-9D6A-7255D51C71E7}"/>
              </a:ext>
            </a:extLst>
          </p:cNvPr>
          <p:cNvSpPr txBox="1"/>
          <p:nvPr/>
        </p:nvSpPr>
        <p:spPr>
          <a:xfrm>
            <a:off x="2570284" y="1084196"/>
            <a:ext cx="7051431" cy="1477328"/>
          </a:xfrm>
          <a:prstGeom prst="rect">
            <a:avLst/>
          </a:prstGeom>
          <a:noFill/>
        </p:spPr>
        <p:txBody>
          <a:bodyPr wrap="square">
            <a:spAutoFit/>
          </a:bodyPr>
          <a:lstStyle/>
          <a:p>
            <a:pPr algn="just"/>
            <a:r>
              <a:rPr lang="en-IN" dirty="0">
                <a:latin typeface="Times New Roman" panose="02020603050405020304" pitchFamily="18" charset="0"/>
                <a:cs typeface="Times New Roman" panose="02020603050405020304" pitchFamily="18" charset="0"/>
              </a:rPr>
              <a:t>Lok </a:t>
            </a:r>
            <a:r>
              <a:rPr lang="en-IN" dirty="0" err="1">
                <a:latin typeface="Times New Roman" panose="02020603050405020304" pitchFamily="18" charset="0"/>
                <a:cs typeface="Times New Roman" panose="02020603050405020304" pitchFamily="18" charset="0"/>
              </a:rPr>
              <a:t>Dayras</a:t>
            </a:r>
            <a:r>
              <a:rPr lang="en-IN" dirty="0">
                <a:latin typeface="Times New Roman" panose="02020603050405020304" pitchFamily="18" charset="0"/>
                <a:cs typeface="Times New Roman" panose="02020603050405020304" pitchFamily="18" charset="0"/>
              </a:rPr>
              <a:t> are more famous among Rural and Semi-rural areas of Kutch. Saint Narayan Swamy had a large fan following. I am witness to a night long Bhajan Sessions of Narayan Swamy. At present, many singers have got an international recognition and part of Kabir festivals (very reputed music festival). Every artist has its own peculiar style and fan-followings.</a:t>
            </a:r>
          </a:p>
        </p:txBody>
      </p:sp>
      <p:sp>
        <p:nvSpPr>
          <p:cNvPr id="8" name="Rectangle 7">
            <a:extLst>
              <a:ext uri="{FF2B5EF4-FFF2-40B4-BE49-F238E27FC236}">
                <a16:creationId xmlns:a16="http://schemas.microsoft.com/office/drawing/2014/main" id="{A06473A8-86F2-46B0-836F-87CACF0C76A7}"/>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774A1A07-4D8D-4A88-BF86-482FF2FBF07D}"/>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241976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51572C-24B5-4B71-A64A-77930C0F2B9C}"/>
              </a:ext>
            </a:extLst>
          </p:cNvPr>
          <p:cNvSpPr txBox="1"/>
          <p:nvPr/>
        </p:nvSpPr>
        <p:spPr>
          <a:xfrm>
            <a:off x="116793" y="193759"/>
            <a:ext cx="7318717" cy="830997"/>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VILLAGE HISTORIES AND ITS UNIQUENESS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ગામડે</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જી</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ગાલ્યુ</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688C7B6-2C4D-4521-9825-D21C53D04540}"/>
              </a:ext>
            </a:extLst>
          </p:cNvPr>
          <p:cNvPicPr>
            <a:picLocks noChangeAspect="1"/>
          </p:cNvPicPr>
          <p:nvPr/>
        </p:nvPicPr>
        <p:blipFill rotWithShape="1">
          <a:blip r:embed="rId2"/>
          <a:srcRect l="6694" t="16189" r="2114" b="6619"/>
          <a:stretch/>
        </p:blipFill>
        <p:spPr>
          <a:xfrm>
            <a:off x="1542757" y="1789927"/>
            <a:ext cx="10649243" cy="5068073"/>
          </a:xfrm>
          <a:prstGeom prst="rect">
            <a:avLst/>
          </a:prstGeom>
        </p:spPr>
      </p:pic>
      <p:pic>
        <p:nvPicPr>
          <p:cNvPr id="11266" name="Picture 2" descr="Bhuj Guide: Exploring the Colourful Town in the Salt Desert | Nat Geo  Traveller India">
            <a:extLst>
              <a:ext uri="{FF2B5EF4-FFF2-40B4-BE49-F238E27FC236}">
                <a16:creationId xmlns:a16="http://schemas.microsoft.com/office/drawing/2014/main" id="{EB9CFD84-BD1E-41A2-93FB-22E0FE5CBD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2114" y="4391812"/>
            <a:ext cx="1518577" cy="1330140"/>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FEDCE1A-D278-4BF3-9010-3FB420E5E0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0666" y="134618"/>
            <a:ext cx="2254541" cy="3429000"/>
          </a:xfrm>
          <a:prstGeom prst="rect">
            <a:avLst/>
          </a:prstGeom>
        </p:spPr>
      </p:pic>
      <p:sp>
        <p:nvSpPr>
          <p:cNvPr id="7" name="TextBox 6">
            <a:extLst>
              <a:ext uri="{FF2B5EF4-FFF2-40B4-BE49-F238E27FC236}">
                <a16:creationId xmlns:a16="http://schemas.microsoft.com/office/drawing/2014/main" id="{4109614E-6BFC-4EF7-8C36-0026B61AE8ED}"/>
              </a:ext>
            </a:extLst>
          </p:cNvPr>
          <p:cNvSpPr txBox="1"/>
          <p:nvPr/>
        </p:nvSpPr>
        <p:spPr>
          <a:xfrm>
            <a:off x="14068" y="1173526"/>
            <a:ext cx="7412502" cy="2585323"/>
          </a:xfrm>
          <a:prstGeom prst="rect">
            <a:avLst/>
          </a:prstGeom>
          <a:solidFill>
            <a:schemeClr val="bg1"/>
          </a:solidFill>
        </p:spPr>
        <p:txBody>
          <a:bodyPr wrap="square">
            <a:spAutoFit/>
          </a:bodyPr>
          <a:lstStyle/>
          <a:p>
            <a:pPr algn="just"/>
            <a:r>
              <a:rPr lang="en-IN" dirty="0">
                <a:latin typeface="Times New Roman" panose="02020603050405020304" pitchFamily="18" charset="0"/>
                <a:cs typeface="Times New Roman" panose="02020603050405020304" pitchFamily="18" charset="0"/>
              </a:rPr>
              <a:t>There are total 946 villages in Kutch, having 631 Panchayats. Many villages have its history written or well said. Villages are having multi-communities and stating in harmony. Larger villages had a different segment (</a:t>
            </a:r>
            <a:r>
              <a:rPr lang="en-IN" dirty="0" err="1">
                <a:latin typeface="Times New Roman" panose="02020603050405020304" pitchFamily="18" charset="0"/>
                <a:cs typeface="Times New Roman" panose="02020603050405020304" pitchFamily="18" charset="0"/>
              </a:rPr>
              <a:t>વાસ</a:t>
            </a:r>
            <a:r>
              <a:rPr lang="en-IN" dirty="0">
                <a:latin typeface="Times New Roman" panose="02020603050405020304" pitchFamily="18" charset="0"/>
                <a:cs typeface="Times New Roman" panose="02020603050405020304" pitchFamily="18" charset="0"/>
              </a:rPr>
              <a:t>), and all were interdependent. </a:t>
            </a:r>
            <a:r>
              <a:rPr lang="en-IN" dirty="0" err="1">
                <a:latin typeface="Times New Roman" panose="02020603050405020304" pitchFamily="18" charset="0"/>
                <a:cs typeface="Times New Roman" panose="02020603050405020304" pitchFamily="18" charset="0"/>
              </a:rPr>
              <a:t>ચારણ</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વાસ</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હરીજન</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વાસ</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ખરવાડ</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સતિયા</a:t>
            </a:r>
            <a:r>
              <a:rPr lang="en-IN" dirty="0">
                <a:latin typeface="Times New Roman" panose="02020603050405020304" pitchFamily="18" charset="0"/>
                <a:cs typeface="Times New Roman" panose="02020603050405020304" pitchFamily="18" charset="0"/>
              </a:rPr>
              <a:t>, now, this tradition is getting disintegrating with advent of time.</a:t>
            </a:r>
          </a:p>
          <a:p>
            <a:pPr algn="just"/>
            <a:endParaRPr lang="en-IN" dirty="0">
              <a:latin typeface="Times New Roman" panose="02020603050405020304" pitchFamily="18" charset="0"/>
              <a:cs typeface="Times New Roman" panose="02020603050405020304" pitchFamily="18" charset="0"/>
            </a:endParaRPr>
          </a:p>
          <a:p>
            <a:pPr algn="just"/>
            <a:r>
              <a:rPr lang="gu-IN" dirty="0">
                <a:latin typeface="Times New Roman" panose="02020603050405020304" pitchFamily="18" charset="0"/>
                <a:cs typeface="Times New Roman" panose="02020603050405020304" pitchFamily="18" charset="0"/>
              </a:rPr>
              <a:t>ફળિયા સંસ્કૃતિ</a:t>
            </a:r>
            <a:endParaRPr lang="en-IN" dirty="0">
              <a:latin typeface="Times New Roman" panose="02020603050405020304" pitchFamily="18" charset="0"/>
              <a:cs typeface="Times New Roman" panose="02020603050405020304" pitchFamily="18" charset="0"/>
            </a:endParaRPr>
          </a:p>
          <a:p>
            <a:pPr algn="just"/>
            <a:r>
              <a:rPr lang="gu-IN" dirty="0">
                <a:latin typeface="Times New Roman" panose="02020603050405020304" pitchFamily="18" charset="0"/>
                <a:cs typeface="Times New Roman" panose="02020603050405020304" pitchFamily="18" charset="0"/>
              </a:rPr>
              <a:t>ઓટલા મેડાવા</a:t>
            </a:r>
            <a:endParaRPr lang="en-IN" dirty="0">
              <a:latin typeface="Times New Roman" panose="02020603050405020304" pitchFamily="18" charset="0"/>
              <a:cs typeface="Times New Roman" panose="02020603050405020304" pitchFamily="18" charset="0"/>
            </a:endParaRPr>
          </a:p>
          <a:p>
            <a:pPr algn="just"/>
            <a:r>
              <a:rPr lang="gu-IN" dirty="0">
                <a:latin typeface="Times New Roman" panose="02020603050405020304" pitchFamily="18" charset="0"/>
                <a:cs typeface="Times New Roman" panose="02020603050405020304" pitchFamily="18" charset="0"/>
              </a:rPr>
              <a:t>ચોરાયા</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3769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18D954-A5FE-4A4B-BC2F-A3D4DC4EF398}"/>
              </a:ext>
            </a:extLst>
          </p:cNvPr>
          <p:cNvSpPr txBox="1"/>
          <p:nvPr/>
        </p:nvSpPr>
        <p:spPr>
          <a:xfrm>
            <a:off x="643596" y="681518"/>
            <a:ext cx="6098344"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WILDLIFE</a:t>
            </a:r>
            <a:endParaRPr lang="en-IN" sz="2400" b="1" dirty="0">
              <a:solidFill>
                <a:srgbClr val="C00000"/>
              </a:solidFill>
              <a:effectLst>
                <a:outerShdw blurRad="38100" dist="38100" dir="2700000" algn="tl">
                  <a:srgbClr val="000000">
                    <a:alpha val="43137"/>
                  </a:srgbClr>
                </a:outerShdw>
              </a:effectLst>
            </a:endParaRPr>
          </a:p>
        </p:txBody>
      </p:sp>
      <p:pic>
        <p:nvPicPr>
          <p:cNvPr id="12290" name="Picture 2" descr="Kutch Desert Sanctuary | Wildlife Sanctuaries | PCCF &amp;amp; HoFF">
            <a:extLst>
              <a:ext uri="{FF2B5EF4-FFF2-40B4-BE49-F238E27FC236}">
                <a16:creationId xmlns:a16="http://schemas.microsoft.com/office/drawing/2014/main" id="{64B6DE8F-DA1B-4AB3-8D84-851086CCBD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1631" y="1"/>
            <a:ext cx="3540368" cy="263741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Flamingo City in Kutch | Blog">
            <a:extLst>
              <a:ext uri="{FF2B5EF4-FFF2-40B4-BE49-F238E27FC236}">
                <a16:creationId xmlns:a16="http://schemas.microsoft.com/office/drawing/2014/main" id="{86E8FD4B-8CEA-49FD-B51A-7447FC070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38425"/>
            <a:ext cx="12192000" cy="42195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CEED0EF-2260-4EFB-AA55-C6338D0CA82D}"/>
              </a:ext>
            </a:extLst>
          </p:cNvPr>
          <p:cNvSpPr txBox="1"/>
          <p:nvPr/>
        </p:nvSpPr>
        <p:spPr>
          <a:xfrm>
            <a:off x="643596" y="1357133"/>
            <a:ext cx="7107702" cy="646331"/>
          </a:xfrm>
          <a:prstGeom prst="rect">
            <a:avLst/>
          </a:prstGeom>
          <a:noFill/>
        </p:spPr>
        <p:txBody>
          <a:bodyPr wrap="square">
            <a:spAutoFit/>
          </a:bodyPr>
          <a:lstStyle/>
          <a:p>
            <a:pPr algn="just"/>
            <a:r>
              <a:rPr lang="en-IN" dirty="0">
                <a:latin typeface="Times New Roman" panose="02020603050405020304" pitchFamily="18" charset="0"/>
                <a:cs typeface="Times New Roman" panose="02020603050405020304" pitchFamily="18" charset="0"/>
              </a:rPr>
              <a:t>There are special categories-</a:t>
            </a:r>
            <a:r>
              <a:rPr lang="en-IN" dirty="0" err="1">
                <a:latin typeface="Times New Roman" panose="02020603050405020304" pitchFamily="18" charset="0"/>
                <a:cs typeface="Times New Roman" panose="02020603050405020304" pitchFamily="18" charset="0"/>
              </a:rPr>
              <a:t>Kharai</a:t>
            </a:r>
            <a:r>
              <a:rPr lang="en-IN" dirty="0">
                <a:latin typeface="Times New Roman" panose="02020603050405020304" pitchFamily="18" charset="0"/>
                <a:cs typeface="Times New Roman" panose="02020603050405020304" pitchFamily="18" charset="0"/>
              </a:rPr>
              <a:t> Camel, Donkey, Flamingo migratory birds (</a:t>
            </a:r>
            <a:r>
              <a:rPr lang="en-IN" dirty="0" err="1">
                <a:latin typeface="Times New Roman" panose="02020603050405020304" pitchFamily="18" charset="0"/>
                <a:cs typeface="Times New Roman" panose="02020603050405020304" pitchFamily="18" charset="0"/>
              </a:rPr>
              <a:t>સુરખાબ</a:t>
            </a:r>
            <a:r>
              <a:rPr lang="en-IN" dirty="0">
                <a:latin typeface="Times New Roman" panose="02020603050405020304" pitchFamily="18" charset="0"/>
                <a:cs typeface="Times New Roman" panose="02020603050405020304" pitchFamily="18" charset="0"/>
              </a:rPr>
              <a:t>), which attracts lots of tourist. Each one has its take.</a:t>
            </a:r>
          </a:p>
        </p:txBody>
      </p:sp>
      <p:sp>
        <p:nvSpPr>
          <p:cNvPr id="8" name="Rectangle 7">
            <a:extLst>
              <a:ext uri="{FF2B5EF4-FFF2-40B4-BE49-F238E27FC236}">
                <a16:creationId xmlns:a16="http://schemas.microsoft.com/office/drawing/2014/main" id="{955638B5-9461-4A82-9037-81C5616AA0C4}"/>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52464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C322DA-8319-4C2B-9F56-35711DEA1860}"/>
              </a:ext>
            </a:extLst>
          </p:cNvPr>
          <p:cNvSpPr txBox="1"/>
          <p:nvPr/>
        </p:nvSpPr>
        <p:spPr>
          <a:xfrm>
            <a:off x="1965467" y="691904"/>
            <a:ext cx="6098344" cy="461665"/>
          </a:xfrm>
          <a:prstGeom prst="rect">
            <a:avLst/>
          </a:prstGeom>
          <a:noFill/>
        </p:spPr>
        <p:txBody>
          <a:bodyPr wrap="square" anchor="ctr">
            <a:spAutoFit/>
          </a:bodyPr>
          <a:lstStyle/>
          <a:p>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ધરતીકંપ</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DEE9AEA-42D2-4F0C-A4A3-D87B92CAB0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9" y="414997"/>
            <a:ext cx="5769881" cy="58224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a:extLst>
              <a:ext uri="{FF2B5EF4-FFF2-40B4-BE49-F238E27FC236}">
                <a16:creationId xmlns:a16="http://schemas.microsoft.com/office/drawing/2014/main" id="{7CB7C626-2083-423F-AAE8-9AC9F6FAB309}"/>
              </a:ext>
            </a:extLst>
          </p:cNvPr>
          <p:cNvSpPr txBox="1"/>
          <p:nvPr/>
        </p:nvSpPr>
        <p:spPr>
          <a:xfrm>
            <a:off x="326120" y="1395800"/>
            <a:ext cx="5231903" cy="1200329"/>
          </a:xfrm>
          <a:prstGeom prst="rect">
            <a:avLst/>
          </a:prstGeom>
          <a:noFill/>
        </p:spPr>
        <p:txBody>
          <a:bodyPr wrap="square">
            <a:spAutoFit/>
          </a:bodyPr>
          <a:lstStyle/>
          <a:p>
            <a:pPr algn="just"/>
            <a:r>
              <a:rPr lang="en-US" dirty="0">
                <a:latin typeface="Times New Roman" panose="02020603050405020304" pitchFamily="18" charset="0"/>
                <a:cs typeface="Times New Roman" panose="02020603050405020304" pitchFamily="18" charset="0"/>
              </a:rPr>
              <a:t>From 1819 to 2001, Kutch had an extreme long history of earthquakes. Kutch's geology has been changed as a result of these earthquakes. The detailed history of earthquakes at Kutch has been documented as follows; </a:t>
            </a:r>
            <a:endParaRPr lang="en-IN"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F1D56AF5-FE20-40FD-A66B-4C608737EA4B}"/>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8" name="Table 8">
            <a:extLst>
              <a:ext uri="{FF2B5EF4-FFF2-40B4-BE49-F238E27FC236}">
                <a16:creationId xmlns:a16="http://schemas.microsoft.com/office/drawing/2014/main" id="{B9BFFDBB-726A-41B2-A53D-63EBF0729FB3}"/>
              </a:ext>
            </a:extLst>
          </p:cNvPr>
          <p:cNvGraphicFramePr>
            <a:graphicFrameLocks noGrp="1"/>
          </p:cNvGraphicFramePr>
          <p:nvPr>
            <p:extLst>
              <p:ext uri="{D42A27DB-BD31-4B8C-83A1-F6EECF244321}">
                <p14:modId xmlns:p14="http://schemas.microsoft.com/office/powerpoint/2010/main" val="314156699"/>
              </p:ext>
            </p:extLst>
          </p:nvPr>
        </p:nvGraphicFramePr>
        <p:xfrm>
          <a:off x="211682" y="3141080"/>
          <a:ext cx="5346341" cy="3139440"/>
        </p:xfrm>
        <a:graphic>
          <a:graphicData uri="http://schemas.openxmlformats.org/drawingml/2006/table">
            <a:tbl>
              <a:tblPr firstRow="1" bandRow="1">
                <a:tableStyleId>{5C22544A-7EE6-4342-B048-85BDC9FD1C3A}</a:tableStyleId>
              </a:tblPr>
              <a:tblGrid>
                <a:gridCol w="1400808">
                  <a:extLst>
                    <a:ext uri="{9D8B030D-6E8A-4147-A177-3AD203B41FA5}">
                      <a16:colId xmlns:a16="http://schemas.microsoft.com/office/drawing/2014/main" val="2876715817"/>
                    </a:ext>
                  </a:extLst>
                </a:gridCol>
                <a:gridCol w="3945533">
                  <a:extLst>
                    <a:ext uri="{9D8B030D-6E8A-4147-A177-3AD203B41FA5}">
                      <a16:colId xmlns:a16="http://schemas.microsoft.com/office/drawing/2014/main" val="3073866464"/>
                    </a:ext>
                  </a:extLst>
                </a:gridCol>
              </a:tblGrid>
              <a:tr h="282797">
                <a:tc>
                  <a:txBody>
                    <a:bodyPr/>
                    <a:lstStyle/>
                    <a:p>
                      <a:r>
                        <a:rPr lang="en-US" sz="1400" dirty="0">
                          <a:solidFill>
                            <a:schemeClr val="tx1"/>
                          </a:solidFill>
                          <a:latin typeface="Times New Roman" panose="02020603050405020304" pitchFamily="18" charset="0"/>
                          <a:cs typeface="Times New Roman" panose="02020603050405020304" pitchFamily="18" charset="0"/>
                        </a:rPr>
                        <a:t>Dates</a:t>
                      </a:r>
                    </a:p>
                  </a:txBody>
                  <a:tcPr/>
                </a:tc>
                <a:tc>
                  <a:txBody>
                    <a:bodyPr/>
                    <a:lstStyle/>
                    <a:p>
                      <a:r>
                        <a:rPr lang="en-US" sz="1400" dirty="0">
                          <a:solidFill>
                            <a:schemeClr val="tx1"/>
                          </a:solidFill>
                          <a:latin typeface="Times New Roman" panose="02020603050405020304" pitchFamily="18" charset="0"/>
                          <a:cs typeface="Times New Roman" panose="02020603050405020304" pitchFamily="18" charset="0"/>
                        </a:rPr>
                        <a:t>Destruction</a:t>
                      </a:r>
                    </a:p>
                  </a:txBody>
                  <a:tcPr/>
                </a:tc>
                <a:extLst>
                  <a:ext uri="{0D108BD9-81ED-4DB2-BD59-A6C34878D82A}">
                    <a16:rowId xmlns:a16="http://schemas.microsoft.com/office/drawing/2014/main" val="357916074"/>
                  </a:ext>
                </a:extLst>
              </a:tr>
              <a:tr h="1272585">
                <a:tc>
                  <a:txBody>
                    <a:bodyPr/>
                    <a:lstStyle/>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16</a:t>
                      </a:r>
                      <a:r>
                        <a:rPr lang="en-US" sz="1400" b="0" i="0" kern="1200" baseline="30000" dirty="0">
                          <a:solidFill>
                            <a:schemeClr val="dk1"/>
                          </a:solidFill>
                          <a:effectLst/>
                          <a:latin typeface="Times New Roman" panose="02020603050405020304" pitchFamily="18" charset="0"/>
                          <a:ea typeface="+mn-ea"/>
                          <a:cs typeface="Times New Roman" panose="02020603050405020304" pitchFamily="18" charset="0"/>
                        </a:rPr>
                        <a:t>th</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June, 1819</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Wednesday, 6.45 p.m., duration 2 minutes, </a:t>
                      </a:r>
                      <a:r>
                        <a:rPr lang="en-US" sz="1400" b="0" i="0" kern="1200" dirty="0" err="1">
                          <a:solidFill>
                            <a:schemeClr val="dk1"/>
                          </a:solidFill>
                          <a:effectLst/>
                          <a:latin typeface="Times New Roman" panose="02020603050405020304" pitchFamily="18" charset="0"/>
                          <a:ea typeface="+mn-ea"/>
                          <a:cs typeface="Times New Roman" panose="02020603050405020304" pitchFamily="18" charset="0"/>
                        </a:rPr>
                        <a:t>richter</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scale of 8.</a:t>
                      </a:r>
                    </a:p>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In Bhuj, 700 houses were destroyed, and 1140 people were killed.</a:t>
                      </a:r>
                    </a:p>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In </a:t>
                      </a:r>
                      <a:r>
                        <a:rPr lang="en-US" sz="1400" b="0" i="0" kern="1200" dirty="0" err="1">
                          <a:solidFill>
                            <a:schemeClr val="dk1"/>
                          </a:solidFill>
                          <a:effectLst/>
                          <a:latin typeface="Times New Roman" panose="02020603050405020304" pitchFamily="18" charset="0"/>
                          <a:ea typeface="+mn-ea"/>
                          <a:cs typeface="Times New Roman" panose="02020603050405020304" pitchFamily="18" charset="0"/>
                        </a:rPr>
                        <a:t>Anjar</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1500 houses were destroyed, and 160 people were killed.</a:t>
                      </a:r>
                    </a:p>
                  </a:txBody>
                  <a:tcPr/>
                </a:tc>
                <a:extLst>
                  <a:ext uri="{0D108BD9-81ED-4DB2-BD59-A6C34878D82A}">
                    <a16:rowId xmlns:a16="http://schemas.microsoft.com/office/drawing/2014/main" val="3062593090"/>
                  </a:ext>
                </a:extLst>
              </a:tr>
              <a:tr h="480754">
                <a:tc>
                  <a:txBody>
                    <a:bodyPr/>
                    <a:lstStyle/>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21</a:t>
                      </a:r>
                      <a:r>
                        <a:rPr lang="en-US" sz="1400" b="0" i="0" kern="1200" baseline="30000" dirty="0">
                          <a:solidFill>
                            <a:schemeClr val="dk1"/>
                          </a:solidFill>
                          <a:effectLst/>
                          <a:latin typeface="Times New Roman" panose="02020603050405020304" pitchFamily="18" charset="0"/>
                          <a:ea typeface="+mn-ea"/>
                          <a:cs typeface="Times New Roman" panose="02020603050405020304" pitchFamily="18" charset="0"/>
                        </a:rPr>
                        <a:t>st</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July, 1956 </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Saturday, 9.01 p.m., </a:t>
                      </a:r>
                      <a:r>
                        <a:rPr lang="en-US" sz="1400" b="0" i="0" kern="1200" dirty="0" err="1">
                          <a:solidFill>
                            <a:schemeClr val="dk1"/>
                          </a:solidFill>
                          <a:effectLst/>
                          <a:latin typeface="Times New Roman" panose="02020603050405020304" pitchFamily="18" charset="0"/>
                          <a:ea typeface="+mn-ea"/>
                          <a:cs typeface="Times New Roman" panose="02020603050405020304" pitchFamily="18" charset="0"/>
                        </a:rPr>
                        <a:t>Anjar</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and </a:t>
                      </a:r>
                      <a:r>
                        <a:rPr lang="en-US" sz="1400" b="0" i="0" kern="1200" dirty="0" err="1">
                          <a:solidFill>
                            <a:schemeClr val="dk1"/>
                          </a:solidFill>
                          <a:effectLst/>
                          <a:latin typeface="Times New Roman" panose="02020603050405020304" pitchFamily="18" charset="0"/>
                          <a:ea typeface="+mn-ea"/>
                          <a:cs typeface="Times New Roman" panose="02020603050405020304" pitchFamily="18" charset="0"/>
                        </a:rPr>
                        <a:t>Bhachau</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to Bhuj:</a:t>
                      </a:r>
                    </a:p>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It lasted 51 seconds and killed 114 people.</a:t>
                      </a:r>
                    </a:p>
                  </a:txBody>
                  <a:tcPr/>
                </a:tc>
                <a:extLst>
                  <a:ext uri="{0D108BD9-81ED-4DB2-BD59-A6C34878D82A}">
                    <a16:rowId xmlns:a16="http://schemas.microsoft.com/office/drawing/2014/main" val="2913940476"/>
                  </a:ext>
                </a:extLst>
              </a:tr>
              <a:tr h="876670">
                <a:tc>
                  <a:txBody>
                    <a:bodyPr/>
                    <a:lstStyle/>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26</a:t>
                      </a:r>
                      <a:r>
                        <a:rPr lang="en-US" sz="1400" b="0" i="0" kern="1200" baseline="30000" dirty="0">
                          <a:solidFill>
                            <a:schemeClr val="dk1"/>
                          </a:solidFill>
                          <a:effectLst/>
                          <a:latin typeface="Times New Roman" panose="02020603050405020304" pitchFamily="18" charset="0"/>
                          <a:ea typeface="+mn-ea"/>
                          <a:cs typeface="Times New Roman" panose="02020603050405020304" pitchFamily="18" charset="0"/>
                        </a:rPr>
                        <a:t>th</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Jan, 2001    </a:t>
                      </a:r>
                      <a:endParaRPr lang="en-US" sz="1400" dirty="0">
                        <a:latin typeface="Times New Roman" panose="02020603050405020304" pitchFamily="18" charset="0"/>
                        <a:cs typeface="Times New Roman" panose="02020603050405020304" pitchFamily="18" charset="0"/>
                      </a:endParaRPr>
                    </a:p>
                  </a:txBody>
                  <a:tcPr/>
                </a:tc>
                <a:tc>
                  <a:txBody>
                    <a:bodyPr/>
                    <a:lstStyle/>
                    <a:p>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Friday, 8.46 a.m. on a 6.8 </a:t>
                      </a:r>
                      <a:r>
                        <a:rPr lang="en-US" sz="1400" b="0" i="0" kern="1200" dirty="0" err="1">
                          <a:solidFill>
                            <a:schemeClr val="dk1"/>
                          </a:solidFill>
                          <a:effectLst/>
                          <a:latin typeface="Times New Roman" panose="02020603050405020304" pitchFamily="18" charset="0"/>
                          <a:ea typeface="+mn-ea"/>
                          <a:cs typeface="Times New Roman" panose="02020603050405020304" pitchFamily="18" charset="0"/>
                        </a:rPr>
                        <a:t>richter</a:t>
                      </a:r>
                      <a:r>
                        <a:rPr lang="en-US" sz="1400" b="0" i="0" kern="1200" dirty="0">
                          <a:solidFill>
                            <a:schemeClr val="dk1"/>
                          </a:solidFill>
                          <a:effectLst/>
                          <a:latin typeface="Times New Roman" panose="02020603050405020304" pitchFamily="18" charset="0"/>
                          <a:ea typeface="+mn-ea"/>
                          <a:cs typeface="Times New Roman" panose="02020603050405020304" pitchFamily="18" charset="0"/>
                        </a:rPr>
                        <a:t> scale, 12,221 people were killed. Out of 884 villages, 518 were affected and 1.25 million houses have been destroyed.</a:t>
                      </a:r>
                    </a:p>
                  </a:txBody>
                  <a:tcPr/>
                </a:tc>
                <a:extLst>
                  <a:ext uri="{0D108BD9-81ED-4DB2-BD59-A6C34878D82A}">
                    <a16:rowId xmlns:a16="http://schemas.microsoft.com/office/drawing/2014/main" val="989508725"/>
                  </a:ext>
                </a:extLst>
              </a:tr>
            </a:tbl>
          </a:graphicData>
        </a:graphic>
      </p:graphicFrame>
    </p:spTree>
    <p:extLst>
      <p:ext uri="{BB962C8B-B14F-4D97-AF65-F5344CB8AC3E}">
        <p14:creationId xmlns:p14="http://schemas.microsoft.com/office/powerpoint/2010/main" val="1111389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E79DD4-9C6D-433D-938E-54D9E51E9062}"/>
              </a:ext>
            </a:extLst>
          </p:cNvPr>
          <p:cNvSpPr txBox="1"/>
          <p:nvPr/>
        </p:nvSpPr>
        <p:spPr>
          <a:xfrm>
            <a:off x="3533335" y="732230"/>
            <a:ext cx="6098344" cy="461665"/>
          </a:xfrm>
          <a:prstGeom prst="rect">
            <a:avLst/>
          </a:prstGeom>
          <a:noFill/>
        </p:spPr>
        <p:txBody>
          <a:bodyPr wrap="square">
            <a:spAutoFit/>
          </a:bodyPr>
          <a:lstStyle/>
          <a:p>
            <a:pPr algn="ctr"/>
            <a:r>
              <a:rPr lang="en-US"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Drought (</a:t>
            </a:r>
            <a:r>
              <a:rPr lang="gu-IN" sz="2400" b="1" dirty="0">
                <a:solidFill>
                  <a:srgbClr val="C00000"/>
                </a:solidFill>
                <a:effectLst>
                  <a:outerShdw blurRad="38100" dist="38100" dir="2700000" algn="tl">
                    <a:srgbClr val="000000">
                      <a:alpha val="43137"/>
                    </a:srgbClr>
                  </a:outerShdw>
                </a:effectLst>
                <a:latin typeface="Times New Roman" panose="02020603050405020304" pitchFamily="18" charset="0"/>
              </a:rPr>
              <a:t>દારુણ દુષ્કાળ)</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44" name="Picture 4">
            <a:extLst>
              <a:ext uri="{FF2B5EF4-FFF2-40B4-BE49-F238E27FC236}">
                <a16:creationId xmlns:a16="http://schemas.microsoft.com/office/drawing/2014/main" id="{6D5C77B0-AD69-4531-92B0-33E29AF90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513" y="2457978"/>
            <a:ext cx="4860262" cy="306017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extBox 1">
            <a:extLst>
              <a:ext uri="{FF2B5EF4-FFF2-40B4-BE49-F238E27FC236}">
                <a16:creationId xmlns:a16="http://schemas.microsoft.com/office/drawing/2014/main" id="{D9CAC9DB-E455-4691-97E7-20A9D205F1A6}"/>
              </a:ext>
            </a:extLst>
          </p:cNvPr>
          <p:cNvSpPr txBox="1"/>
          <p:nvPr/>
        </p:nvSpPr>
        <p:spPr>
          <a:xfrm>
            <a:off x="6811886" y="2309430"/>
            <a:ext cx="1624978" cy="276999"/>
          </a:xfrm>
          <a:prstGeom prst="rect">
            <a:avLst/>
          </a:prstGeom>
          <a:noFill/>
        </p:spPr>
        <p:txBody>
          <a:bodyPr wrap="square" rtlCol="0">
            <a:spAutoFit/>
          </a:bodyPr>
          <a:lstStyle/>
          <a:p>
            <a:r>
              <a:rPr lang="en-IN" sz="1200" dirty="0" err="1">
                <a:latin typeface="Times New Roman" panose="02020603050405020304" pitchFamily="18" charset="0"/>
                <a:cs typeface="Times New Roman" panose="02020603050405020304" pitchFamily="18" charset="0"/>
              </a:rPr>
              <a:t>Hamisar</a:t>
            </a:r>
            <a:r>
              <a:rPr lang="en-IN" sz="1200" dirty="0">
                <a:latin typeface="Times New Roman" panose="02020603050405020304" pitchFamily="18" charset="0"/>
                <a:cs typeface="Times New Roman" panose="02020603050405020304" pitchFamily="18" charset="0"/>
              </a:rPr>
              <a:t> Lake</a:t>
            </a:r>
          </a:p>
        </p:txBody>
      </p:sp>
      <p:sp>
        <p:nvSpPr>
          <p:cNvPr id="7" name="TextBox 6">
            <a:extLst>
              <a:ext uri="{FF2B5EF4-FFF2-40B4-BE49-F238E27FC236}">
                <a16:creationId xmlns:a16="http://schemas.microsoft.com/office/drawing/2014/main" id="{60F7558B-1B9C-4584-BDE5-8C7A688FF970}"/>
              </a:ext>
            </a:extLst>
          </p:cNvPr>
          <p:cNvSpPr txBox="1"/>
          <p:nvPr/>
        </p:nvSpPr>
        <p:spPr>
          <a:xfrm>
            <a:off x="2397518" y="1193895"/>
            <a:ext cx="9405257" cy="738664"/>
          </a:xfrm>
          <a:prstGeom prst="rect">
            <a:avLst/>
          </a:prstGeom>
          <a:noFill/>
        </p:spPr>
        <p:txBody>
          <a:bodyPr wrap="square">
            <a:spAutoFit/>
          </a:bodyPr>
          <a:lstStyle/>
          <a:p>
            <a:pPr algn="just"/>
            <a:r>
              <a:rPr lang="en-US" sz="1400" dirty="0">
                <a:latin typeface="Times New Roman" panose="02020603050405020304" pitchFamily="18" charset="0"/>
                <a:cs typeface="Times New Roman" panose="02020603050405020304" pitchFamily="18" charset="0"/>
              </a:rPr>
              <a:t>Kutch is a drought-prone area. Baring last decade, Kutch has had a vast history of drought which has created a lot of migration of human beings since last few centuries. Kutchi’s have been spread across the world.  The details of recurring drought is mentioned below; </a:t>
            </a:r>
            <a:endParaRPr lang="en-IN" sz="14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26EBE172-2DB4-495B-9D43-5AE304669C43}"/>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CD696E12-A289-4A92-AF8E-98C4B8F53810}"/>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BBBA5885-6701-41E0-B290-B13D9CAC080A}"/>
              </a:ext>
            </a:extLst>
          </p:cNvPr>
          <p:cNvSpPr txBox="1"/>
          <p:nvPr/>
        </p:nvSpPr>
        <p:spPr>
          <a:xfrm>
            <a:off x="2206478" y="2326070"/>
            <a:ext cx="4342899" cy="3108543"/>
          </a:xfrm>
          <a:prstGeom prst="rect">
            <a:avLst/>
          </a:prstGeom>
          <a:noFill/>
        </p:spPr>
        <p:txBody>
          <a:bodyPr wrap="square" rtlCol="0">
            <a:spAutoFit/>
          </a:bodyPr>
          <a:lstStyle/>
          <a:p>
            <a:pPr marL="285750" indent="-285750">
              <a:spcBef>
                <a:spcPts val="0"/>
              </a:spcBef>
              <a:spcAft>
                <a:spcPts val="0"/>
              </a:spcAft>
              <a:buFont typeface="Courier New" panose="02070309020205020404" pitchFamily="49" charset="0"/>
              <a:buChar char="o"/>
            </a:pPr>
            <a:r>
              <a:rPr lang="en-US" sz="1400" i="1" dirty="0">
                <a:effectLst/>
                <a:latin typeface="Times New Roman" panose="02020603050405020304" pitchFamily="18" charset="0"/>
                <a:cs typeface="Times New Roman" panose="02020603050405020304" pitchFamily="18" charset="0"/>
              </a:rPr>
              <a:t>River Sindhu stopped flowing in Kutch from 1819 onwards; this compelled the frequent droughts in the Kutch region (Entire North Gujarat).</a:t>
            </a:r>
          </a:p>
          <a:p>
            <a:pPr marL="285750" indent="-285750">
              <a:spcBef>
                <a:spcPts val="0"/>
              </a:spcBef>
              <a:spcAft>
                <a:spcPts val="0"/>
              </a:spcAft>
              <a:buFont typeface="Courier New" panose="02070309020205020404" pitchFamily="49" charset="0"/>
              <a:buChar char="o"/>
            </a:pPr>
            <a:r>
              <a:rPr lang="en-US" sz="1400" i="1" dirty="0">
                <a:effectLst/>
                <a:latin typeface="Times New Roman" panose="02020603050405020304" pitchFamily="18" charset="0"/>
                <a:cs typeface="Times New Roman" panose="02020603050405020304" pitchFamily="18" charset="0"/>
              </a:rPr>
              <a:t>Kutch has a long history of Drought Years that begins from 1791, 1796, 1803, 1813, and goes on…</a:t>
            </a:r>
          </a:p>
          <a:p>
            <a:pPr marL="285750" indent="-285750">
              <a:spcBef>
                <a:spcPts val="0"/>
              </a:spcBef>
              <a:spcAft>
                <a:spcPts val="0"/>
              </a:spcAft>
              <a:buFont typeface="Courier New" panose="02070309020205020404" pitchFamily="49" charset="0"/>
              <a:buChar char="o"/>
            </a:pPr>
            <a:r>
              <a:rPr lang="en-US" sz="1400" i="1" dirty="0">
                <a:effectLst/>
                <a:latin typeface="Times New Roman" panose="02020603050405020304" pitchFamily="18" charset="0"/>
                <a:cs typeface="Times New Roman" panose="02020603050405020304" pitchFamily="18" charset="0"/>
              </a:rPr>
              <a:t>From 1791 till Independence, 40 years of drought at the interval of every 3 to 4 years.</a:t>
            </a:r>
          </a:p>
          <a:p>
            <a:pPr marL="285750" indent="-285750">
              <a:spcBef>
                <a:spcPts val="0"/>
              </a:spcBef>
              <a:spcAft>
                <a:spcPts val="0"/>
              </a:spcAft>
              <a:buFont typeface="Courier New" panose="02070309020205020404" pitchFamily="49" charset="0"/>
              <a:buChar char="o"/>
            </a:pPr>
            <a:r>
              <a:rPr lang="en-US" sz="1400" i="1" dirty="0">
                <a:effectLst/>
                <a:latin typeface="Times New Roman" panose="02020603050405020304" pitchFamily="18" charset="0"/>
                <a:cs typeface="Times New Roman" panose="02020603050405020304" pitchFamily="18" charset="0"/>
              </a:rPr>
              <a:t>Post-independence, 1968 and 1969 was the consequent drought years.</a:t>
            </a:r>
          </a:p>
          <a:p>
            <a:pPr marL="285750" indent="-285750">
              <a:spcBef>
                <a:spcPts val="0"/>
              </a:spcBef>
              <a:spcAft>
                <a:spcPts val="0"/>
              </a:spcAft>
              <a:buFont typeface="Courier New" panose="02070309020205020404" pitchFamily="49" charset="0"/>
              <a:buChar char="o"/>
            </a:pPr>
            <a:r>
              <a:rPr lang="en-US" sz="1400" i="1" dirty="0">
                <a:solidFill>
                  <a:srgbClr val="0E101A"/>
                </a:solidFill>
                <a:effectLst/>
                <a:latin typeface="Times New Roman" panose="02020603050405020304" pitchFamily="18" charset="0"/>
                <a:cs typeface="Times New Roman" panose="02020603050405020304" pitchFamily="18" charset="0"/>
              </a:rPr>
              <a:t>The years 1985, 86, and 87 were the worst drought years of the last three centuries.</a:t>
            </a:r>
          </a:p>
          <a:p>
            <a:pPr marL="285750" indent="-285750">
              <a:spcBef>
                <a:spcPts val="0"/>
              </a:spcBef>
              <a:spcAft>
                <a:spcPts val="0"/>
              </a:spcAft>
              <a:buFont typeface="Courier New" panose="02070309020205020404" pitchFamily="49" charset="0"/>
              <a:buChar char="o"/>
            </a:pPr>
            <a:r>
              <a:rPr lang="en-US" sz="1400" i="1" dirty="0">
                <a:effectLst/>
                <a:latin typeface="Times New Roman" panose="02020603050405020304" pitchFamily="18" charset="0"/>
                <a:cs typeface="Times New Roman" panose="02020603050405020304" pitchFamily="18" charset="0"/>
              </a:rPr>
              <a:t>Major relief work started with the injunction of funds from outside Kutch (Mahajan stepped in). </a:t>
            </a:r>
          </a:p>
          <a:p>
            <a:pPr marL="285750" indent="-285750">
              <a:spcBef>
                <a:spcPts val="0"/>
              </a:spcBef>
              <a:spcAft>
                <a:spcPts val="0"/>
              </a:spcAft>
              <a:buFont typeface="Courier New" panose="02070309020205020404" pitchFamily="49" charset="0"/>
              <a:buChar char="o"/>
            </a:pPr>
            <a:r>
              <a:rPr lang="en-US" sz="1400" i="1" dirty="0">
                <a:effectLst/>
                <a:latin typeface="Times New Roman" panose="02020603050405020304" pitchFamily="18" charset="0"/>
                <a:cs typeface="Times New Roman" panose="02020603050405020304" pitchFamily="18" charset="0"/>
              </a:rPr>
              <a:t>In 1993, Kutch experimented with artificial rain...</a:t>
            </a:r>
          </a:p>
        </p:txBody>
      </p:sp>
      <p:pic>
        <p:nvPicPr>
          <p:cNvPr id="11" name="Picture 10">
            <a:extLst>
              <a:ext uri="{FF2B5EF4-FFF2-40B4-BE49-F238E27FC236}">
                <a16:creationId xmlns:a16="http://schemas.microsoft.com/office/drawing/2014/main" id="{EB3FBC7D-9F29-49F3-BE24-0501237BA743}"/>
              </a:ext>
            </a:extLst>
          </p:cNvPr>
          <p:cNvPicPr>
            <a:picLocks noChangeAspect="1"/>
          </p:cNvPicPr>
          <p:nvPr/>
        </p:nvPicPr>
        <p:blipFill>
          <a:blip r:embed="rId4"/>
          <a:stretch>
            <a:fillRect/>
          </a:stretch>
        </p:blipFill>
        <p:spPr>
          <a:xfrm>
            <a:off x="118738" y="651726"/>
            <a:ext cx="1704492" cy="2494019"/>
          </a:xfrm>
          <a:prstGeom prst="rect">
            <a:avLst/>
          </a:prstGeom>
        </p:spPr>
      </p:pic>
      <p:pic>
        <p:nvPicPr>
          <p:cNvPr id="13" name="Picture 12">
            <a:extLst>
              <a:ext uri="{FF2B5EF4-FFF2-40B4-BE49-F238E27FC236}">
                <a16:creationId xmlns:a16="http://schemas.microsoft.com/office/drawing/2014/main" id="{766C33CD-4488-41CC-BF5A-5BE019646DE2}"/>
              </a:ext>
            </a:extLst>
          </p:cNvPr>
          <p:cNvPicPr>
            <a:picLocks noChangeAspect="1"/>
          </p:cNvPicPr>
          <p:nvPr/>
        </p:nvPicPr>
        <p:blipFill>
          <a:blip r:embed="rId5"/>
          <a:stretch>
            <a:fillRect/>
          </a:stretch>
        </p:blipFill>
        <p:spPr>
          <a:xfrm>
            <a:off x="138834" y="3387869"/>
            <a:ext cx="1674509" cy="2590906"/>
          </a:xfrm>
          <a:prstGeom prst="rect">
            <a:avLst/>
          </a:prstGeom>
        </p:spPr>
      </p:pic>
    </p:spTree>
    <p:extLst>
      <p:ext uri="{BB962C8B-B14F-4D97-AF65-F5344CB8AC3E}">
        <p14:creationId xmlns:p14="http://schemas.microsoft.com/office/powerpoint/2010/main" val="4092893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4773B8-7CE0-4052-990C-A4E513471DC8}"/>
              </a:ext>
            </a:extLst>
          </p:cNvPr>
          <p:cNvSpPr txBox="1"/>
          <p:nvPr/>
        </p:nvSpPr>
        <p:spPr>
          <a:xfrm>
            <a:off x="3046828" y="726999"/>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BANNI REGION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F276502-5C28-4B47-80F6-0C5B3D5680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19022" y="2865205"/>
            <a:ext cx="3475581" cy="29428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50" name="Picture 2" descr="Prosopis julifora ((seen as green vegetation in the picture) has invaded the grazing commons in the Banni grasslands. Photo by Ovee Thorat.">
            <a:extLst>
              <a:ext uri="{FF2B5EF4-FFF2-40B4-BE49-F238E27FC236}">
                <a16:creationId xmlns:a16="http://schemas.microsoft.com/office/drawing/2014/main" id="{967B5EB0-40FC-454E-9ECC-08001FEE90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156" y="2865205"/>
            <a:ext cx="4414326" cy="29428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a:extLst>
              <a:ext uri="{FF2B5EF4-FFF2-40B4-BE49-F238E27FC236}">
                <a16:creationId xmlns:a16="http://schemas.microsoft.com/office/drawing/2014/main" id="{1B007608-2696-4CD2-9246-0DF863A18089}"/>
              </a:ext>
            </a:extLst>
          </p:cNvPr>
          <p:cNvSpPr txBox="1"/>
          <p:nvPr/>
        </p:nvSpPr>
        <p:spPr>
          <a:xfrm>
            <a:off x="538432" y="3059668"/>
            <a:ext cx="2376588" cy="369332"/>
          </a:xfrm>
          <a:prstGeom prst="rect">
            <a:avLst/>
          </a:prstGeom>
          <a:noFill/>
        </p:spPr>
        <p:txBody>
          <a:bodyPr wrap="square">
            <a:spAutoFit/>
          </a:bodyPr>
          <a:lstStyle/>
          <a:p>
            <a:r>
              <a:rPr lang="en-IN" b="0" i="1" dirty="0">
                <a:solidFill>
                  <a:srgbClr val="292B2C"/>
                </a:solidFill>
                <a:effectLst/>
                <a:latin typeface="Times New Roman" panose="02020603050405020304" pitchFamily="18" charset="0"/>
                <a:cs typeface="Times New Roman" panose="02020603050405020304" pitchFamily="18" charset="0"/>
              </a:rPr>
              <a:t>Photo by </a:t>
            </a:r>
            <a:r>
              <a:rPr lang="en-IN" b="0" i="1" dirty="0" err="1">
                <a:solidFill>
                  <a:srgbClr val="292B2C"/>
                </a:solidFill>
                <a:effectLst/>
                <a:latin typeface="Times New Roman" panose="02020603050405020304" pitchFamily="18" charset="0"/>
                <a:cs typeface="Times New Roman" panose="02020603050405020304" pitchFamily="18" charset="0"/>
              </a:rPr>
              <a:t>Ovee</a:t>
            </a:r>
            <a:r>
              <a:rPr lang="en-IN" b="0" i="1" dirty="0">
                <a:solidFill>
                  <a:srgbClr val="292B2C"/>
                </a:solidFill>
                <a:effectLst/>
                <a:latin typeface="Times New Roman" panose="02020603050405020304" pitchFamily="18" charset="0"/>
                <a:cs typeface="Times New Roman" panose="02020603050405020304" pitchFamily="18" charset="0"/>
              </a:rPr>
              <a:t> </a:t>
            </a:r>
            <a:r>
              <a:rPr lang="en-IN" b="0" i="1" dirty="0" err="1">
                <a:solidFill>
                  <a:srgbClr val="292B2C"/>
                </a:solidFill>
                <a:effectLst/>
                <a:latin typeface="Times New Roman" panose="02020603050405020304" pitchFamily="18" charset="0"/>
                <a:cs typeface="Times New Roman" panose="02020603050405020304" pitchFamily="18" charset="0"/>
              </a:rPr>
              <a:t>Thorat</a:t>
            </a:r>
            <a:r>
              <a:rPr lang="en-IN" b="0" i="1" dirty="0">
                <a:solidFill>
                  <a:srgbClr val="292B2C"/>
                </a:solidFill>
                <a:effectLst/>
                <a:latin typeface="Times New Roman" panose="02020603050405020304" pitchFamily="18" charset="0"/>
                <a:cs typeface="Times New Roman" panose="02020603050405020304" pitchFamily="18" charset="0"/>
              </a:rPr>
              <a:t>.</a:t>
            </a:r>
            <a:endParaRPr lang="en-IN"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08E75FE-2551-499C-B1FC-235873211D96}"/>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40E382C0-0518-4429-9712-106964B83806}"/>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Pentagon 8">
            <a:extLst>
              <a:ext uri="{FF2B5EF4-FFF2-40B4-BE49-F238E27FC236}">
                <a16:creationId xmlns:a16="http://schemas.microsoft.com/office/drawing/2014/main" id="{86D282FD-BEF5-4408-86D1-DE382688DADC}"/>
              </a:ext>
            </a:extLst>
          </p:cNvPr>
          <p:cNvSpPr/>
          <p:nvPr/>
        </p:nvSpPr>
        <p:spPr>
          <a:xfrm rot="5400000">
            <a:off x="8188274" y="2548550"/>
            <a:ext cx="4935797" cy="2650719"/>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D4E22C4D-89D6-48DA-851A-CC8E75681ACF}"/>
              </a:ext>
            </a:extLst>
          </p:cNvPr>
          <p:cNvSpPr txBox="1"/>
          <p:nvPr/>
        </p:nvSpPr>
        <p:spPr>
          <a:xfrm>
            <a:off x="9516089" y="1607344"/>
            <a:ext cx="2322755" cy="403187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Why is it called </a:t>
            </a:r>
            <a:r>
              <a:rPr lang="en-US" sz="1600" dirty="0" err="1">
                <a:latin typeface="Times New Roman" panose="02020603050405020304" pitchFamily="18" charset="0"/>
                <a:cs typeface="Times New Roman" panose="02020603050405020304" pitchFamily="18" charset="0"/>
              </a:rPr>
              <a:t>Banni</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3847 </a:t>
            </a:r>
            <a:r>
              <a:rPr lang="en-US" sz="1600" i="1" dirty="0" err="1">
                <a:latin typeface="Times New Roman" panose="02020603050405020304" pitchFamily="18" charset="0"/>
                <a:cs typeface="Times New Roman" panose="02020603050405020304" pitchFamily="18" charset="0"/>
              </a:rPr>
              <a:t>Sqr</a:t>
            </a:r>
            <a:r>
              <a:rPr lang="en-US" sz="1600" i="1" dirty="0">
                <a:latin typeface="Times New Roman" panose="02020603050405020304" pitchFamily="18" charset="0"/>
                <a:cs typeface="Times New Roman" panose="02020603050405020304" pitchFamily="18" charset="0"/>
              </a:rPr>
              <a:t> Km Area</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Biggest Grassland of Asia</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43 different Types of Grass</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Pastoralism, Handicraft, Embroidery, Woodcraft</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Typical </a:t>
            </a:r>
            <a:r>
              <a:rPr lang="gu-IN" sz="1600" i="1" dirty="0">
                <a:latin typeface="Times New Roman" panose="02020603050405020304" pitchFamily="18" charset="0"/>
              </a:rPr>
              <a:t>વાંઢો (</a:t>
            </a:r>
            <a:r>
              <a:rPr lang="en-US" sz="1600" i="1" dirty="0">
                <a:latin typeface="Times New Roman" panose="02020603050405020304" pitchFamily="18" charset="0"/>
                <a:cs typeface="Times New Roman" panose="02020603050405020304" pitchFamily="18" charset="0"/>
              </a:rPr>
              <a:t>Hamlets)</a:t>
            </a:r>
          </a:p>
          <a:p>
            <a:pPr marL="285750" indent="-285750">
              <a:buFont typeface="Courier New" panose="02070309020205020404" pitchFamily="49" charset="0"/>
              <a:buChar char="o"/>
            </a:pPr>
            <a:r>
              <a:rPr lang="gu-IN" sz="1600" i="1" dirty="0">
                <a:latin typeface="Times New Roman" panose="02020603050405020304" pitchFamily="18" charset="0"/>
              </a:rPr>
              <a:t>જત, મારવાડા, નોડે, નોતિયાર </a:t>
            </a:r>
            <a:r>
              <a:rPr lang="en-US" sz="1600" i="1" dirty="0">
                <a:latin typeface="Times New Roman" panose="02020603050405020304" pitchFamily="18" charset="0"/>
                <a:cs typeface="Times New Roman" panose="02020603050405020304" pitchFamily="18" charset="0"/>
              </a:rPr>
              <a:t>Communities</a:t>
            </a:r>
          </a:p>
        </p:txBody>
      </p:sp>
      <p:sp>
        <p:nvSpPr>
          <p:cNvPr id="2" name="TextBox 1">
            <a:extLst>
              <a:ext uri="{FF2B5EF4-FFF2-40B4-BE49-F238E27FC236}">
                <a16:creationId xmlns:a16="http://schemas.microsoft.com/office/drawing/2014/main" id="{916B7FD0-971D-4C95-A2E9-5BCFA2F37E04}"/>
              </a:ext>
            </a:extLst>
          </p:cNvPr>
          <p:cNvSpPr txBox="1"/>
          <p:nvPr/>
        </p:nvSpPr>
        <p:spPr>
          <a:xfrm>
            <a:off x="677263" y="1798477"/>
            <a:ext cx="8180438" cy="646331"/>
          </a:xfrm>
          <a:prstGeom prst="rect">
            <a:avLst/>
          </a:prstGeom>
          <a:noFill/>
        </p:spPr>
        <p:txBody>
          <a:bodyPr wrap="square" rtlCol="0">
            <a:spAutoFit/>
          </a:bodyPr>
          <a:lstStyle/>
          <a:p>
            <a:r>
              <a:rPr lang="gu-IN" sz="1800" dirty="0">
                <a:latin typeface="Times New Roman" panose="02020603050405020304" pitchFamily="18" charset="0"/>
              </a:rPr>
              <a:t>કચ્છ  જી રણ કંધી મથે નીલી બન્ની  ન્યાર</a:t>
            </a:r>
            <a:r>
              <a:rPr lang="en-US" sz="1800" dirty="0">
                <a:latin typeface="Times New Roman" panose="02020603050405020304" pitchFamily="18" charset="0"/>
              </a:rPr>
              <a:t> </a:t>
            </a:r>
            <a:r>
              <a:rPr lang="gu-IN" sz="1800" dirty="0">
                <a:latin typeface="Times New Roman" panose="02020603050405020304" pitchFamily="18" charset="0"/>
              </a:rPr>
              <a:t>નીલા નેશ નવાણ ને ધા મીઠા ગુલઝાર ઞોયુ, મૈયુ મતારીયુ, ઘી, મખણ અપાર પ્રો ફૂટી પ્રભાત થઈ, હોત છાય કે છબકાર</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9358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F887C0-8A4B-49D5-B017-88CB8C8A4CC5}"/>
              </a:ext>
            </a:extLst>
          </p:cNvPr>
          <p:cNvSpPr txBox="1"/>
          <p:nvPr/>
        </p:nvSpPr>
        <p:spPr>
          <a:xfrm>
            <a:off x="1374301" y="477299"/>
            <a:ext cx="10227763" cy="461665"/>
          </a:xfrm>
          <a:prstGeom prst="rect">
            <a:avLst/>
          </a:prstGeom>
          <a:noFill/>
        </p:spPr>
        <p:txBody>
          <a:bodyPr wrap="square" anchor="ctr">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PASTORAL CULTURE - REALITIES, CHALLENGES,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માલધારી</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સંસ્કૃતિ</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6386" name="Picture 2" descr="The Rabaris: The Nomadic Pastoral Community of Kutch | Sahapedia">
            <a:extLst>
              <a:ext uri="{FF2B5EF4-FFF2-40B4-BE49-F238E27FC236}">
                <a16:creationId xmlns:a16="http://schemas.microsoft.com/office/drawing/2014/main" id="{7A2BAADD-3B25-4335-843F-43A0AC7054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018" y="1544639"/>
            <a:ext cx="5963964" cy="44729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C7B3DC4F-5CFD-4F13-8C80-C31663040C4F}"/>
              </a:ext>
            </a:extLst>
          </p:cNvPr>
          <p:cNvSpPr/>
          <p:nvPr/>
        </p:nvSpPr>
        <p:spPr>
          <a:xfrm rot="5400000">
            <a:off x="10750061"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8E63D531-6F3C-4C7C-98E0-9F4C21CC49BC}"/>
              </a:ext>
            </a:extLst>
          </p:cNvPr>
          <p:cNvSpPr/>
          <p:nvPr/>
        </p:nvSpPr>
        <p:spPr>
          <a:xfrm rot="5400000">
            <a:off x="1118380"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603793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DB89CA-6712-4645-81CD-3689BF627C5E}"/>
              </a:ext>
            </a:extLst>
          </p:cNvPr>
          <p:cNvSpPr txBox="1"/>
          <p:nvPr/>
        </p:nvSpPr>
        <p:spPr>
          <a:xfrm>
            <a:off x="1710813" y="1118382"/>
            <a:ext cx="8832336"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SERIOUS KHEDUT (AGRICULTURAL) SUCCESS STORIES </a:t>
            </a:r>
            <a:endParaRPr lang="en-IN" sz="2400" b="1" dirty="0">
              <a:solidFill>
                <a:srgbClr val="C00000"/>
              </a:solidFill>
              <a:effectLst>
                <a:outerShdw blurRad="38100" dist="38100" dir="2700000" algn="tl">
                  <a:srgbClr val="000000">
                    <a:alpha val="43137"/>
                  </a:srgbClr>
                </a:outerShdw>
              </a:effectLst>
            </a:endParaRPr>
          </a:p>
        </p:txBody>
      </p:sp>
      <p:pic>
        <p:nvPicPr>
          <p:cNvPr id="12290" name="Picture 2" descr="Kavita Kanan Chandra on the date farmers of Kutch - The Hindu">
            <a:extLst>
              <a:ext uri="{FF2B5EF4-FFF2-40B4-BE49-F238E27FC236}">
                <a16:creationId xmlns:a16="http://schemas.microsoft.com/office/drawing/2014/main" id="{EF141BFB-0210-40BE-AF74-461A07FF8C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832" y="2320144"/>
            <a:ext cx="5227487" cy="326293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2292" name="Picture 4" descr="Date Palm Farmers In Gujarat Have Come Together To Improve Their Lives And  Product Quality">
            <a:extLst>
              <a:ext uri="{FF2B5EF4-FFF2-40B4-BE49-F238E27FC236}">
                <a16:creationId xmlns:a16="http://schemas.microsoft.com/office/drawing/2014/main" id="{AE3031DC-8EEB-48C7-A736-6612685D7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7690" y="2320144"/>
            <a:ext cx="5955398" cy="33432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1ED0BC82-BFC3-4BCD-B465-9967B7843E69}"/>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6275AA51-62CA-470E-AD00-CABC0CB47BE1}"/>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41F96F9E-D3BC-4D7D-A1EA-A0A502F27291}"/>
              </a:ext>
            </a:extLst>
          </p:cNvPr>
          <p:cNvSpPr/>
          <p:nvPr/>
        </p:nvSpPr>
        <p:spPr>
          <a:xfrm rot="5400000">
            <a:off x="10750062" y="5403538"/>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7E9A09A5-0AC6-43B3-82EC-B7970E8CDDFB}"/>
              </a:ext>
            </a:extLst>
          </p:cNvPr>
          <p:cNvSpPr/>
          <p:nvPr/>
        </p:nvSpPr>
        <p:spPr>
          <a:xfrm rot="5400000">
            <a:off x="1118381" y="5403538"/>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99925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ECD91A-0FE7-4787-A278-CFA75E475D93}"/>
              </a:ext>
            </a:extLst>
          </p:cNvPr>
          <p:cNvSpPr txBox="1"/>
          <p:nvPr/>
        </p:nvSpPr>
        <p:spPr>
          <a:xfrm>
            <a:off x="3046826" y="961850"/>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KUTCH – NARMADA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જીવાદોરી</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7410" name="Picture 2" descr="Narmada Canal - Wikipedia">
            <a:extLst>
              <a:ext uri="{FF2B5EF4-FFF2-40B4-BE49-F238E27FC236}">
                <a16:creationId xmlns:a16="http://schemas.microsoft.com/office/drawing/2014/main" id="{A3217B56-D6CA-48C6-B1B1-932C035033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3687" y="1613506"/>
            <a:ext cx="6644622" cy="449636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346ACF67-E86F-4D55-B54E-3120FDCE846D}"/>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C47502E4-6526-4A79-8946-F993754A1243}"/>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56545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2E2E0D-6CC7-4924-A11F-7AC3DF19B8FF}"/>
              </a:ext>
            </a:extLst>
          </p:cNvPr>
          <p:cNvSpPr txBox="1"/>
          <p:nvPr/>
        </p:nvSpPr>
        <p:spPr>
          <a:xfrm>
            <a:off x="3046828" y="415048"/>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PORTS AND SHIPBUILDING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વહાણવટું</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8434" name="Picture 2" descr="Ports of Kutch – Rann Utsav">
            <a:extLst>
              <a:ext uri="{FF2B5EF4-FFF2-40B4-BE49-F238E27FC236}">
                <a16:creationId xmlns:a16="http://schemas.microsoft.com/office/drawing/2014/main" id="{035B5715-FEC5-4B90-9170-6262829E8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9630" y="2343592"/>
            <a:ext cx="3470153" cy="23134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a:extLst>
              <a:ext uri="{FF2B5EF4-FFF2-40B4-BE49-F238E27FC236}">
                <a16:creationId xmlns:a16="http://schemas.microsoft.com/office/drawing/2014/main" id="{5E02A372-018D-4639-9567-CB82792426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2182" y="2343592"/>
            <a:ext cx="3593685" cy="23134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93C9E7EA-2AD7-4672-9271-13EF9F494AAB}"/>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row: Pentagon 7">
            <a:extLst>
              <a:ext uri="{FF2B5EF4-FFF2-40B4-BE49-F238E27FC236}">
                <a16:creationId xmlns:a16="http://schemas.microsoft.com/office/drawing/2014/main" id="{37558542-9A10-4041-A105-6202239E8CFE}"/>
              </a:ext>
            </a:extLst>
          </p:cNvPr>
          <p:cNvSpPr/>
          <p:nvPr/>
        </p:nvSpPr>
        <p:spPr>
          <a:xfrm>
            <a:off x="1324403" y="1074356"/>
            <a:ext cx="10235380" cy="830346"/>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EA6CA7CC-B4A5-4A0B-A245-865C7780865F}"/>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4B72F2CF-5B7E-415A-A12F-B58369A60A8F}"/>
              </a:ext>
            </a:extLst>
          </p:cNvPr>
          <p:cNvSpPr txBox="1"/>
          <p:nvPr/>
        </p:nvSpPr>
        <p:spPr>
          <a:xfrm>
            <a:off x="1584957" y="1253027"/>
            <a:ext cx="9714271" cy="584775"/>
          </a:xfrm>
          <a:prstGeom prst="rect">
            <a:avLst/>
          </a:prstGeom>
          <a:noFill/>
        </p:spPr>
        <p:txBody>
          <a:bodyPr wrap="square" rtlCol="0">
            <a:spAutoFit/>
          </a:bodyPr>
          <a:lstStyle/>
          <a:p>
            <a:r>
              <a:rPr lang="gu-IN" sz="1600" dirty="0">
                <a:latin typeface="Times New Roman" panose="02020603050405020304" pitchFamily="18" charset="0"/>
              </a:rPr>
              <a:t>કચ્છી વહાણવટાની કુશળતા ઉપર ભરોસો રાખીને મોગલ શહેનશાહોએ હજની યાત્રાએ જતા યાત્રાળુઓને લઇ જવા-લાવવાનુ કામ કચ્છ રાજ્યને સોંપ્યું હતું અને તેના બદલામાં કચ્છની ખંડણી માફ કરી હતી.</a:t>
            </a:r>
            <a:endParaRPr lang="en-US" sz="16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BCCDEDB-46F3-4F34-8A3E-0740BC87CEB1}"/>
              </a:ext>
            </a:extLst>
          </p:cNvPr>
          <p:cNvSpPr txBox="1"/>
          <p:nvPr/>
        </p:nvSpPr>
        <p:spPr>
          <a:xfrm>
            <a:off x="197701" y="3265195"/>
            <a:ext cx="6715432" cy="255454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In 1868, ships docked at various major ports</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atin typeface="Times New Roman" panose="02020603050405020304" pitchFamily="18" charset="0"/>
                <a:cs typeface="Times New Roman" panose="02020603050405020304" pitchFamily="18" charset="0"/>
              </a:rPr>
              <a:t>Mandavi</a:t>
            </a:r>
            <a:r>
              <a:rPr lang="en-US" sz="1600" i="1" dirty="0">
                <a:latin typeface="Times New Roman" panose="02020603050405020304" pitchFamily="18" charset="0"/>
                <a:cs typeface="Times New Roman" panose="02020603050405020304" pitchFamily="18" charset="0"/>
              </a:rPr>
              <a:t> (268)</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Tuna, </a:t>
            </a:r>
            <a:r>
              <a:rPr lang="en-US" sz="1600" i="1" dirty="0" err="1">
                <a:latin typeface="Times New Roman" panose="02020603050405020304" pitchFamily="18" charset="0"/>
                <a:cs typeface="Times New Roman" panose="02020603050405020304" pitchFamily="18" charset="0"/>
              </a:rPr>
              <a:t>Anjar</a:t>
            </a:r>
            <a:r>
              <a:rPr lang="en-US" sz="1600" i="1" dirty="0">
                <a:latin typeface="Times New Roman" panose="02020603050405020304" pitchFamily="18" charset="0"/>
                <a:cs typeface="Times New Roman" panose="02020603050405020304" pitchFamily="18" charset="0"/>
              </a:rPr>
              <a:t> (62)</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Lakhpat (16)</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Mundra (26)</a:t>
            </a:r>
          </a:p>
          <a:p>
            <a:pPr marL="285750" indent="-285750">
              <a:buFont typeface="Courier New" panose="02070309020205020404" pitchFamily="49" charset="0"/>
              <a:buChar char="o"/>
            </a:pPr>
            <a:r>
              <a:rPr lang="en-US" sz="1600" i="1" dirty="0" err="1">
                <a:latin typeface="Times New Roman" panose="02020603050405020304" pitchFamily="18" charset="0"/>
                <a:cs typeface="Times New Roman" panose="02020603050405020304" pitchFamily="18" charset="0"/>
              </a:rPr>
              <a:t>Jakho</a:t>
            </a:r>
            <a:r>
              <a:rPr lang="en-US" sz="1600" i="1" dirty="0">
                <a:latin typeface="Times New Roman" panose="02020603050405020304" pitchFamily="18" charset="0"/>
                <a:cs typeface="Times New Roman" panose="02020603050405020304" pitchFamily="18" charset="0"/>
              </a:rPr>
              <a:t> (29)</a:t>
            </a:r>
          </a:p>
          <a:p>
            <a:pPr marL="285750" indent="-285750">
              <a:buFont typeface="Courier New" panose="02070309020205020404" pitchFamily="49" charset="0"/>
              <a:buChar char="o"/>
            </a:pPr>
            <a:r>
              <a:rPr lang="en-US" sz="1600" i="1" dirty="0" err="1">
                <a:latin typeface="Times New Roman" panose="02020603050405020304" pitchFamily="18" charset="0"/>
                <a:cs typeface="Times New Roman" panose="02020603050405020304" pitchFamily="18" charset="0"/>
              </a:rPr>
              <a:t>Vavaniya</a:t>
            </a:r>
            <a:r>
              <a:rPr lang="en-US" sz="1600" i="1" dirty="0">
                <a:latin typeface="Times New Roman" panose="02020603050405020304" pitchFamily="18" charset="0"/>
                <a:cs typeface="Times New Roman" panose="02020603050405020304" pitchFamily="18" charset="0"/>
              </a:rPr>
              <a:t> (25)</a:t>
            </a:r>
          </a:p>
          <a:p>
            <a:endParaRPr lang="en-US" sz="1600" i="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Few minor ports were also functioning like </a:t>
            </a:r>
            <a:r>
              <a:rPr lang="en-US" sz="1600" dirty="0" err="1">
                <a:latin typeface="Times New Roman" panose="02020603050405020304" pitchFamily="18" charset="0"/>
                <a:cs typeface="Times New Roman" panose="02020603050405020304" pitchFamily="18" charset="0"/>
              </a:rPr>
              <a:t>Rohar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Zinzoda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Koteshwar</a:t>
            </a:r>
            <a:endParaRPr lang="en-US" sz="1600" dirty="0">
              <a:latin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B20C7B94-5CA5-40EB-B135-1F8AE1214B8E}"/>
              </a:ext>
            </a:extLst>
          </p:cNvPr>
          <p:cNvSpPr/>
          <p:nvPr/>
        </p:nvSpPr>
        <p:spPr>
          <a:xfrm>
            <a:off x="7924799" y="4953299"/>
            <a:ext cx="3765754" cy="1211528"/>
          </a:xfrm>
          <a:prstGeom prst="ellips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35D190DF-9286-4A3D-AB98-6AA75C063EAE}"/>
              </a:ext>
            </a:extLst>
          </p:cNvPr>
          <p:cNvSpPr txBox="1"/>
          <p:nvPr/>
        </p:nvSpPr>
        <p:spPr>
          <a:xfrm>
            <a:off x="8457638" y="5143564"/>
            <a:ext cx="3634984"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Major Ports Post Independence</a:t>
            </a:r>
            <a:endParaRPr lang="en-US" sz="1600" i="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i="1" dirty="0" err="1">
                <a:latin typeface="Times New Roman" panose="02020603050405020304" pitchFamily="18" charset="0"/>
                <a:cs typeface="Times New Roman" panose="02020603050405020304" pitchFamily="18" charset="0"/>
              </a:rPr>
              <a:t>Kandala</a:t>
            </a:r>
            <a:r>
              <a:rPr lang="en-US" sz="1600" i="1" dirty="0">
                <a:latin typeface="Times New Roman" panose="02020603050405020304" pitchFamily="18" charset="0"/>
                <a:cs typeface="Times New Roman" panose="02020603050405020304" pitchFamily="18" charset="0"/>
              </a:rPr>
              <a:t> (1955) Free Trade Zone</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Mundra -Adani (2000)</a:t>
            </a:r>
          </a:p>
        </p:txBody>
      </p:sp>
    </p:spTree>
    <p:extLst>
      <p:ext uri="{BB962C8B-B14F-4D97-AF65-F5344CB8AC3E}">
        <p14:creationId xmlns:p14="http://schemas.microsoft.com/office/powerpoint/2010/main" val="896406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24E295-9B3D-4175-B90B-E7C56D8B05E2}"/>
              </a:ext>
            </a:extLst>
          </p:cNvPr>
          <p:cNvSpPr txBox="1"/>
          <p:nvPr/>
        </p:nvSpPr>
        <p:spPr>
          <a:xfrm>
            <a:off x="3046828" y="362232"/>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TOURISM</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458" name="Picture 2" descr="Accommodation for Kutch">
            <a:extLst>
              <a:ext uri="{FF2B5EF4-FFF2-40B4-BE49-F238E27FC236}">
                <a16:creationId xmlns:a16="http://schemas.microsoft.com/office/drawing/2014/main" id="{A38FDCED-39C3-46AF-9A7D-CB250BA5D7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250" y="914602"/>
            <a:ext cx="4091231" cy="22757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338" name="Picture 2" descr="Rann of Kutch Gujarat – Tour and Travel Blog">
            <a:extLst>
              <a:ext uri="{FF2B5EF4-FFF2-40B4-BE49-F238E27FC236}">
                <a16:creationId xmlns:a16="http://schemas.microsoft.com/office/drawing/2014/main" id="{6C9BF8FD-D86D-4664-9595-7A80AFA8F4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368"/>
          <a:stretch/>
        </p:blipFill>
        <p:spPr bwMode="auto">
          <a:xfrm>
            <a:off x="4866967" y="2921186"/>
            <a:ext cx="3667528" cy="23083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340" name="Picture 4" descr="20 Mesmerizing Places To Visit In Kutch This Season In 2021">
            <a:extLst>
              <a:ext uri="{FF2B5EF4-FFF2-40B4-BE49-F238E27FC236}">
                <a16:creationId xmlns:a16="http://schemas.microsoft.com/office/drawing/2014/main" id="{204F3A2C-8619-425E-8C1C-F9680AF15B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250" y="3605552"/>
            <a:ext cx="4091231" cy="233784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Rectangle 7">
            <a:extLst>
              <a:ext uri="{FF2B5EF4-FFF2-40B4-BE49-F238E27FC236}">
                <a16:creationId xmlns:a16="http://schemas.microsoft.com/office/drawing/2014/main" id="{24682968-8D7F-4D1C-BE41-99BED2B2FC1D}"/>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4BBA353E-88BA-4B29-8B16-832447423847}"/>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27FCFCF7-8BFA-40F7-9FFD-F88BFB92B005}"/>
              </a:ext>
            </a:extLst>
          </p:cNvPr>
          <p:cNvSpPr txBox="1"/>
          <p:nvPr/>
        </p:nvSpPr>
        <p:spPr>
          <a:xfrm>
            <a:off x="4866967" y="1251335"/>
            <a:ext cx="6899428" cy="1077218"/>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Every year, the Gujarat Tourism Department at Gujarat Government organizes </a:t>
            </a:r>
            <a:r>
              <a:rPr lang="en-IN" sz="1600" dirty="0" err="1">
                <a:latin typeface="Times New Roman" panose="02020603050405020304" pitchFamily="18" charset="0"/>
                <a:cs typeface="Times New Roman" panose="02020603050405020304" pitchFamily="18" charset="0"/>
              </a:rPr>
              <a:t>રણોત્સવ</a:t>
            </a:r>
            <a:r>
              <a:rPr lang="en-US" sz="1600" dirty="0">
                <a:latin typeface="Times New Roman" panose="02020603050405020304" pitchFamily="18" charset="0"/>
                <a:cs typeface="Times New Roman" panose="02020603050405020304" pitchFamily="18" charset="0"/>
              </a:rPr>
              <a:t>, a cultural extravaganza. During the event, there will be folk dancing, musical performances, shopping malls, a camel safari, a bird watching safari, and a horse ride.</a:t>
            </a:r>
          </a:p>
        </p:txBody>
      </p:sp>
      <p:sp>
        <p:nvSpPr>
          <p:cNvPr id="4" name="Arrow: Pentagon 3">
            <a:extLst>
              <a:ext uri="{FF2B5EF4-FFF2-40B4-BE49-F238E27FC236}">
                <a16:creationId xmlns:a16="http://schemas.microsoft.com/office/drawing/2014/main" id="{CDCDED75-C352-4A08-86AC-8905195E31DD}"/>
              </a:ext>
            </a:extLst>
          </p:cNvPr>
          <p:cNvSpPr/>
          <p:nvPr/>
        </p:nvSpPr>
        <p:spPr>
          <a:xfrm rot="5400000">
            <a:off x="8461707" y="3386163"/>
            <a:ext cx="4281948" cy="2327428"/>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E964851A-21C7-46C3-B102-A529FF1290E6}"/>
              </a:ext>
            </a:extLst>
          </p:cNvPr>
          <p:cNvSpPr txBox="1"/>
          <p:nvPr/>
        </p:nvSpPr>
        <p:spPr>
          <a:xfrm>
            <a:off x="9520564" y="2755991"/>
            <a:ext cx="2164233" cy="2831544"/>
          </a:xfrm>
          <a:prstGeom prst="rect">
            <a:avLst/>
          </a:prstGeom>
          <a:noFill/>
        </p:spPr>
        <p:txBody>
          <a:bodyPr wrap="square" rtlCol="0">
            <a:spAutoFit/>
          </a:bodyPr>
          <a:lstStyle/>
          <a:p>
            <a:pPr marL="285750" indent="-285750">
              <a:buFont typeface="Courier New" panose="02070309020205020404" pitchFamily="49" charset="0"/>
              <a:buChar char="o"/>
            </a:pPr>
            <a:r>
              <a:rPr lang="en-IN" sz="1600" i="1" dirty="0">
                <a:latin typeface="Times New Roman" panose="02020603050405020304" pitchFamily="18" charset="0"/>
                <a:cs typeface="Times New Roman" panose="02020603050405020304" pitchFamily="18" charset="0"/>
              </a:rPr>
              <a:t>Pilgrimage</a:t>
            </a:r>
            <a:r>
              <a:rPr lang="en-US" sz="1600" i="1" dirty="0">
                <a:latin typeface="Times New Roman" panose="02020603050405020304" pitchFamily="18" charset="0"/>
                <a:cs typeface="Times New Roman" panose="02020603050405020304" pitchFamily="18" charset="0"/>
              </a:rPr>
              <a:t> Tourism</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Eco Tourism</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Heritage  Tourism (Museums, Palaces) </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Bird Safari</a:t>
            </a:r>
          </a:p>
          <a:p>
            <a:pPr marL="285750" indent="-285750">
              <a:buFont typeface="Courier New" panose="02070309020205020404" pitchFamily="49" charset="0"/>
              <a:buChar char="o"/>
            </a:pPr>
            <a:r>
              <a:rPr lang="en-US" sz="1600" i="1" dirty="0">
                <a:latin typeface="Times New Roman" panose="02020603050405020304" pitchFamily="18" charset="0"/>
                <a:cs typeface="Times New Roman" panose="02020603050405020304" pitchFamily="18" charset="0"/>
              </a:rPr>
              <a:t>Ayurveda Tourism (</a:t>
            </a:r>
            <a:r>
              <a:rPr lang="en-US" sz="1600" i="1" dirty="0" err="1">
                <a:latin typeface="Times New Roman" panose="02020603050405020304" pitchFamily="18" charset="0"/>
                <a:cs typeface="Times New Roman" panose="02020603050405020304" pitchFamily="18" charset="0"/>
              </a:rPr>
              <a:t>Naturecures</a:t>
            </a:r>
            <a:r>
              <a:rPr lang="en-US" sz="1600" i="1" dirty="0">
                <a:latin typeface="Times New Roman" panose="02020603050405020304" pitchFamily="18" charset="0"/>
                <a:cs typeface="Times New Roman" panose="02020603050405020304" pitchFamily="18" charset="0"/>
              </a:rPr>
              <a:t>)</a:t>
            </a:r>
          </a:p>
          <a:p>
            <a:pPr marL="285750" indent="-285750">
              <a:buFont typeface="Courier New" panose="02070309020205020404" pitchFamily="49" charset="0"/>
              <a:buChar char="o"/>
            </a:pPr>
            <a:r>
              <a:rPr lang="en-IN" sz="1600" i="1" dirty="0">
                <a:latin typeface="Times New Roman" panose="02020603050405020304" pitchFamily="18" charset="0"/>
                <a:cs typeface="Times New Roman" panose="02020603050405020304" pitchFamily="18" charset="0"/>
              </a:rPr>
              <a:t>Disaster Tourism</a:t>
            </a:r>
          </a:p>
          <a:p>
            <a:pPr marL="285750" indent="-285750">
              <a:buFont typeface="Courier New" panose="02070309020205020404" pitchFamily="49" charset="0"/>
              <a:buChar char="o"/>
            </a:pPr>
            <a:r>
              <a:rPr lang="en-IN" sz="1600" i="1" dirty="0">
                <a:latin typeface="Times New Roman" panose="02020603050405020304" pitchFamily="18" charset="0"/>
                <a:cs typeface="Times New Roman" panose="02020603050405020304" pitchFamily="18" charset="0"/>
              </a:rPr>
              <a:t>Border Tourism</a:t>
            </a:r>
          </a:p>
          <a:p>
            <a:pPr marL="285750" indent="-285750">
              <a:buFont typeface="Courier New" panose="02070309020205020404" pitchFamily="49" charset="0"/>
              <a:buChar char="o"/>
            </a:pPr>
            <a:r>
              <a:rPr lang="en-IN" sz="1600" i="1" dirty="0">
                <a:latin typeface="Times New Roman" panose="02020603050405020304" pitchFamily="18" charset="0"/>
                <a:cs typeface="Times New Roman" panose="02020603050405020304" pitchFamily="18" charset="0"/>
              </a:rPr>
              <a:t>Cinematic Tourism</a:t>
            </a:r>
          </a:p>
          <a:p>
            <a:pPr marL="285750" indent="-285750">
              <a:buFont typeface="Courier New" panose="02070309020205020404" pitchFamily="49" charset="0"/>
              <a:buChar char="o"/>
            </a:pPr>
            <a:endParaRPr lang="en-US" i="1" dirty="0"/>
          </a:p>
        </p:txBody>
      </p:sp>
    </p:spTree>
    <p:extLst>
      <p:ext uri="{BB962C8B-B14F-4D97-AF65-F5344CB8AC3E}">
        <p14:creationId xmlns:p14="http://schemas.microsoft.com/office/powerpoint/2010/main" val="1852092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7A41FCBB-62B1-41CF-9DE6-FC3BE1656729}"/>
              </a:ext>
            </a:extLst>
          </p:cNvPr>
          <p:cNvPicPr>
            <a:picLocks noChangeAspect="1"/>
          </p:cNvPicPr>
          <p:nvPr/>
        </p:nvPicPr>
        <p:blipFill>
          <a:blip r:embed="rId3">
            <a:alphaModFix amt="43000"/>
          </a:blip>
          <a:srcRect t="2033" b="44930"/>
          <a:stretch>
            <a:fillRect/>
          </a:stretch>
        </p:blipFill>
        <p:spPr>
          <a:xfrm>
            <a:off x="0" y="-175498"/>
            <a:ext cx="12192000" cy="6858000"/>
          </a:xfrm>
          <a:prstGeom prst="rect">
            <a:avLst/>
          </a:prstGeom>
        </p:spPr>
      </p:pic>
      <p:sp>
        <p:nvSpPr>
          <p:cNvPr id="3" name="TextBox 2">
            <a:extLst>
              <a:ext uri="{FF2B5EF4-FFF2-40B4-BE49-F238E27FC236}">
                <a16:creationId xmlns:a16="http://schemas.microsoft.com/office/drawing/2014/main" id="{7F9EAB23-465C-418A-B7FF-7EE32D7A2882}"/>
              </a:ext>
            </a:extLst>
          </p:cNvPr>
          <p:cNvSpPr txBox="1"/>
          <p:nvPr/>
        </p:nvSpPr>
        <p:spPr>
          <a:xfrm>
            <a:off x="2192594" y="516145"/>
            <a:ext cx="8770374" cy="461665"/>
          </a:xfrm>
          <a:prstGeom prst="rect">
            <a:avLst/>
          </a:prstGeom>
          <a:noFill/>
        </p:spPr>
        <p:txBody>
          <a:bodyPr wrap="square">
            <a:spAutoFit/>
          </a:bodyPr>
          <a:lstStyle/>
          <a:p>
            <a:r>
              <a:rPr lang="en-US"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KUTCH: ON THE PATH OF INDUSTRIAL DEVELOPMENT</a:t>
            </a:r>
            <a:endParaRPr lang="en-IN" sz="2400" b="1" dirty="0">
              <a:solidFill>
                <a:srgbClr val="C00000"/>
              </a:solidFill>
              <a:effectLst>
                <a:outerShdw blurRad="38100" dist="38100" dir="2700000" algn="tl">
                  <a:srgbClr val="000000">
                    <a:alpha val="43137"/>
                  </a:srgbClr>
                </a:outerShdw>
              </a:effectLst>
            </a:endParaRPr>
          </a:p>
        </p:txBody>
      </p:sp>
      <p:pic>
        <p:nvPicPr>
          <p:cNvPr id="20482" name="Picture 2" descr="Kutch Chemicals caustic soda plant in Gujarat - Valve World India">
            <a:extLst>
              <a:ext uri="{FF2B5EF4-FFF2-40B4-BE49-F238E27FC236}">
                <a16:creationId xmlns:a16="http://schemas.microsoft.com/office/drawing/2014/main" id="{0FEB8882-4C6B-4235-B273-0D49ECE00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031" y="3429000"/>
            <a:ext cx="3768942" cy="250805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a:extLst>
              <a:ext uri="{FF2B5EF4-FFF2-40B4-BE49-F238E27FC236}">
                <a16:creationId xmlns:a16="http://schemas.microsoft.com/office/drawing/2014/main" id="{E7BCC3F1-78F0-4AC0-B097-1BA534740CD5}"/>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5F9EF73D-9194-44BF-AF63-D1F188E309A1}"/>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C06657C6-A784-4E2A-87C8-C4D1D1933382}"/>
              </a:ext>
            </a:extLst>
          </p:cNvPr>
          <p:cNvSpPr/>
          <p:nvPr/>
        </p:nvSpPr>
        <p:spPr>
          <a:xfrm rot="5400000">
            <a:off x="10750062"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5C9F322A-1C88-493A-B641-2C2D5B2F1C09}"/>
              </a:ext>
            </a:extLst>
          </p:cNvPr>
          <p:cNvSpPr/>
          <p:nvPr/>
        </p:nvSpPr>
        <p:spPr>
          <a:xfrm rot="5400000">
            <a:off x="1118381"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393C05C4-46C6-4BC2-BC00-73C73632CCBF}"/>
              </a:ext>
            </a:extLst>
          </p:cNvPr>
          <p:cNvSpPr txBox="1"/>
          <p:nvPr/>
        </p:nvSpPr>
        <p:spPr>
          <a:xfrm>
            <a:off x="2094268" y="1067653"/>
            <a:ext cx="8524567"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Kachchh is home to the world's largest producer of Submerged Arc Welded (SAW) pipes.</a:t>
            </a:r>
          </a:p>
        </p:txBody>
      </p:sp>
      <p:sp>
        <p:nvSpPr>
          <p:cNvPr id="10" name="TextBox 9">
            <a:extLst>
              <a:ext uri="{FF2B5EF4-FFF2-40B4-BE49-F238E27FC236}">
                <a16:creationId xmlns:a16="http://schemas.microsoft.com/office/drawing/2014/main" id="{EFF86640-220E-4507-A6FA-2BBA11211018}"/>
              </a:ext>
            </a:extLst>
          </p:cNvPr>
          <p:cNvSpPr txBox="1"/>
          <p:nvPr/>
        </p:nvSpPr>
        <p:spPr>
          <a:xfrm>
            <a:off x="3707031" y="1879482"/>
            <a:ext cx="4777937" cy="954107"/>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Factors</a:t>
            </a:r>
            <a:r>
              <a:rPr lang="en-US" sz="1400" dirty="0">
                <a:latin typeface="Times New Roman" panose="02020603050405020304" pitchFamily="18" charset="0"/>
                <a:cs typeface="Times New Roman" panose="02020603050405020304" pitchFamily="18" charset="0"/>
              </a:rPr>
              <a:t>: </a:t>
            </a:r>
          </a:p>
          <a:p>
            <a:pPr marL="285750" indent="-2857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Infrastructure Development Post 2001 Earthquake</a:t>
            </a:r>
          </a:p>
          <a:p>
            <a:pPr marL="285750" indent="-2857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Tax Holidays And Incentives To Industry</a:t>
            </a:r>
          </a:p>
          <a:p>
            <a:pPr marL="285750" indent="-2857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New Industrial Policy</a:t>
            </a:r>
          </a:p>
        </p:txBody>
      </p:sp>
      <p:sp>
        <p:nvSpPr>
          <p:cNvPr id="4" name="TextBox 3">
            <a:extLst>
              <a:ext uri="{FF2B5EF4-FFF2-40B4-BE49-F238E27FC236}">
                <a16:creationId xmlns:a16="http://schemas.microsoft.com/office/drawing/2014/main" id="{88543259-E783-4903-B8F1-6EAFC3C08D31}"/>
              </a:ext>
            </a:extLst>
          </p:cNvPr>
          <p:cNvSpPr txBox="1"/>
          <p:nvPr/>
        </p:nvSpPr>
        <p:spPr>
          <a:xfrm>
            <a:off x="96374" y="3182168"/>
            <a:ext cx="3283253" cy="289310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Major Industries Before 2001 Earthquake </a:t>
            </a:r>
          </a:p>
          <a:p>
            <a:endParaRPr lang="en-US" sz="1400"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Agrocell</a:t>
            </a:r>
            <a:r>
              <a:rPr lang="en-US" sz="1400" i="1" dirty="0">
                <a:latin typeface="Times New Roman" panose="02020603050405020304" pitchFamily="18" charset="0"/>
                <a:cs typeface="Times New Roman" panose="02020603050405020304" pitchFamily="18" charset="0"/>
              </a:rPr>
              <a:t> </a:t>
            </a: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IFCO</a:t>
            </a:r>
          </a:p>
          <a:p>
            <a:pPr marL="171450" indent="-1714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Sanghi</a:t>
            </a:r>
            <a:endParaRPr lang="en-US" sz="14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Solaris</a:t>
            </a: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Adani Wilmar</a:t>
            </a: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Adani Port</a:t>
            </a:r>
          </a:p>
          <a:p>
            <a:pPr marL="171450" indent="-1714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Kandala</a:t>
            </a:r>
            <a:r>
              <a:rPr lang="en-US" sz="1400" i="1" dirty="0">
                <a:latin typeface="Times New Roman" panose="02020603050405020304" pitchFamily="18" charset="0"/>
                <a:cs typeface="Times New Roman" panose="02020603050405020304" pitchFamily="18" charset="0"/>
              </a:rPr>
              <a:t> Port</a:t>
            </a:r>
          </a:p>
          <a:p>
            <a:pPr marL="171450" indent="-171450">
              <a:buFont typeface="Courier New" panose="02070309020205020404" pitchFamily="49" charset="0"/>
              <a:buChar char="o"/>
            </a:pPr>
            <a:r>
              <a:rPr lang="en-US" sz="1400" i="1" dirty="0" err="1">
                <a:latin typeface="Times New Roman" panose="02020603050405020304" pitchFamily="18" charset="0"/>
                <a:cs typeface="Times New Roman" panose="02020603050405020304" pitchFamily="18" charset="0"/>
              </a:rPr>
              <a:t>Ashapura</a:t>
            </a:r>
            <a:endParaRPr lang="en-US" sz="1400" i="1" dirty="0">
              <a:latin typeface="Times New Roman" panose="02020603050405020304" pitchFamily="18" charset="0"/>
              <a:cs typeface="Times New Roman" panose="02020603050405020304" pitchFamily="18" charset="0"/>
            </a:endParaRP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PSL</a:t>
            </a: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Jindal</a:t>
            </a:r>
          </a:p>
          <a:p>
            <a:pPr marL="171450" indent="-171450">
              <a:buFont typeface="Courier New" panose="02070309020205020404" pitchFamily="49" charset="0"/>
              <a:buChar char="o"/>
            </a:pPr>
            <a:r>
              <a:rPr lang="en-US" sz="1400" i="1" dirty="0">
                <a:latin typeface="Times New Roman" panose="02020603050405020304" pitchFamily="18" charset="0"/>
                <a:cs typeface="Times New Roman" panose="02020603050405020304" pitchFamily="18" charset="0"/>
              </a:rPr>
              <a:t>Friends Group Of Cos</a:t>
            </a:r>
          </a:p>
        </p:txBody>
      </p:sp>
      <p:graphicFrame>
        <p:nvGraphicFramePr>
          <p:cNvPr id="14" name="Diagram 13">
            <a:extLst>
              <a:ext uri="{FF2B5EF4-FFF2-40B4-BE49-F238E27FC236}">
                <a16:creationId xmlns:a16="http://schemas.microsoft.com/office/drawing/2014/main" id="{BE9FFF79-E240-4DD0-A538-AB8DA58F64CA}"/>
              </a:ext>
            </a:extLst>
          </p:cNvPr>
          <p:cNvGraphicFramePr/>
          <p:nvPr>
            <p:extLst>
              <p:ext uri="{D42A27DB-BD31-4B8C-83A1-F6EECF244321}">
                <p14:modId xmlns:p14="http://schemas.microsoft.com/office/powerpoint/2010/main" val="1889065025"/>
              </p:ext>
            </p:extLst>
          </p:nvPr>
        </p:nvGraphicFramePr>
        <p:xfrm>
          <a:off x="8357841" y="3012045"/>
          <a:ext cx="3639890" cy="16166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Diagram 14">
            <a:extLst>
              <a:ext uri="{FF2B5EF4-FFF2-40B4-BE49-F238E27FC236}">
                <a16:creationId xmlns:a16="http://schemas.microsoft.com/office/drawing/2014/main" id="{0397452C-BDEA-49A5-934E-CBF53F2D89F3}"/>
              </a:ext>
            </a:extLst>
          </p:cNvPr>
          <p:cNvGraphicFramePr/>
          <p:nvPr>
            <p:extLst>
              <p:ext uri="{D42A27DB-BD31-4B8C-83A1-F6EECF244321}">
                <p14:modId xmlns:p14="http://schemas.microsoft.com/office/powerpoint/2010/main" val="2693015340"/>
              </p:ext>
            </p:extLst>
          </p:nvPr>
        </p:nvGraphicFramePr>
        <p:xfrm>
          <a:off x="8357841" y="4661083"/>
          <a:ext cx="3639889" cy="140998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362979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heel(1)">
                                      <p:cBhvr>
                                        <p:cTn id="7" dur="2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0CFDFF-546D-4F7B-AA1B-87ADE0E82C49}"/>
              </a:ext>
            </a:extLst>
          </p:cNvPr>
          <p:cNvSpPr txBox="1"/>
          <p:nvPr/>
        </p:nvSpPr>
        <p:spPr>
          <a:xfrm>
            <a:off x="671732" y="1257273"/>
            <a:ext cx="6098344"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UNIQUE EDUCATION MOVEMENT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817ABE94-2652-4A48-9FF5-9A9AB14B1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7316" y="250269"/>
            <a:ext cx="3939597" cy="587151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0E6A4C0B-7959-4861-AD86-A7C32EDB3455}"/>
              </a:ext>
            </a:extLst>
          </p:cNvPr>
          <p:cNvSpPr txBox="1"/>
          <p:nvPr/>
        </p:nvSpPr>
        <p:spPr>
          <a:xfrm>
            <a:off x="671732" y="2551837"/>
            <a:ext cx="5138225" cy="1754326"/>
          </a:xfrm>
          <a:prstGeom prst="rect">
            <a:avLst/>
          </a:prstGeom>
          <a:noFill/>
        </p:spPr>
        <p:txBody>
          <a:bodyPr wrap="square">
            <a:spAutoFit/>
          </a:bodyPr>
          <a:lstStyle/>
          <a:p>
            <a:pPr marL="342900" indent="-342900">
              <a:buAutoNum type="arabicParenBoth"/>
            </a:pPr>
            <a:r>
              <a:rPr lang="en-IN" dirty="0" err="1">
                <a:latin typeface="Times New Roman" panose="02020603050405020304" pitchFamily="18" charset="0"/>
                <a:cs typeface="Times New Roman" panose="02020603050405020304" pitchFamily="18" charset="0"/>
              </a:rPr>
              <a:t>સદાગામ</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પ્રવૃત્તિ</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કોડાય</a:t>
            </a:r>
            <a:endParaRPr lang="en-IN" dirty="0">
              <a:latin typeface="Times New Roman" panose="02020603050405020304" pitchFamily="18" charset="0"/>
              <a:cs typeface="Times New Roman" panose="02020603050405020304" pitchFamily="18" charset="0"/>
            </a:endParaRPr>
          </a:p>
          <a:p>
            <a:pPr marL="342900" indent="-342900">
              <a:buAutoNum type="arabicParenBoth"/>
            </a:pPr>
            <a:r>
              <a:rPr lang="en-IN" dirty="0" err="1">
                <a:latin typeface="Times New Roman" panose="02020603050405020304" pitchFamily="18" charset="0"/>
                <a:cs typeface="Times New Roman" panose="02020603050405020304" pitchFamily="18" charset="0"/>
              </a:rPr>
              <a:t>વ્રજ</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પાઠશાળા</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ભૂજ</a:t>
            </a:r>
            <a:endParaRPr lang="en-IN" dirty="0">
              <a:latin typeface="Times New Roman" panose="02020603050405020304" pitchFamily="18" charset="0"/>
              <a:cs typeface="Times New Roman" panose="02020603050405020304" pitchFamily="18" charset="0"/>
            </a:endParaRPr>
          </a:p>
          <a:p>
            <a:pPr marL="342900" indent="-342900">
              <a:buAutoNum type="arabicParenBoth"/>
            </a:pPr>
            <a:r>
              <a:rPr lang="en-IN" dirty="0" err="1">
                <a:latin typeface="Times New Roman" panose="02020603050405020304" pitchFamily="18" charset="0"/>
                <a:cs typeface="Times New Roman" panose="02020603050405020304" pitchFamily="18" charset="0"/>
              </a:rPr>
              <a:t>વિરાયતન</a:t>
            </a:r>
            <a:endParaRPr lang="en-IN" dirty="0">
              <a:latin typeface="Times New Roman" panose="02020603050405020304" pitchFamily="18" charset="0"/>
              <a:cs typeface="Times New Roman" panose="02020603050405020304" pitchFamily="18" charset="0"/>
            </a:endParaRPr>
          </a:p>
          <a:p>
            <a:pPr marL="342900" indent="-342900">
              <a:buAutoNum type="arabicParenBoth"/>
            </a:pPr>
            <a:r>
              <a:rPr lang="en-IN" dirty="0" err="1">
                <a:latin typeface="Times New Roman" panose="02020603050405020304" pitchFamily="18" charset="0"/>
                <a:cs typeface="Times New Roman" panose="02020603050405020304" pitchFamily="18" charset="0"/>
              </a:rPr>
              <a:t>કન્યાશાળાઓ</a:t>
            </a:r>
            <a:endParaRPr lang="en-IN" dirty="0">
              <a:latin typeface="Times New Roman" panose="02020603050405020304" pitchFamily="18" charset="0"/>
              <a:cs typeface="Times New Roman" panose="02020603050405020304" pitchFamily="18" charset="0"/>
            </a:endParaRPr>
          </a:p>
          <a:p>
            <a:pPr marL="342900" indent="-342900">
              <a:buAutoNum type="arabicParenBoth"/>
            </a:pPr>
            <a:r>
              <a:rPr lang="en-IN" dirty="0">
                <a:latin typeface="Times New Roman" panose="02020603050405020304" pitchFamily="18" charset="0"/>
                <a:cs typeface="Times New Roman" panose="02020603050405020304" pitchFamily="18" charset="0"/>
              </a:rPr>
              <a:t>Boarding Education in various villages of Kutch post-independent</a:t>
            </a:r>
          </a:p>
        </p:txBody>
      </p:sp>
      <p:sp>
        <p:nvSpPr>
          <p:cNvPr id="7" name="Rectangle 6">
            <a:extLst>
              <a:ext uri="{FF2B5EF4-FFF2-40B4-BE49-F238E27FC236}">
                <a16:creationId xmlns:a16="http://schemas.microsoft.com/office/drawing/2014/main" id="{D3B183C2-CE58-4DA3-BF71-167940959822}"/>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A3ADBBD5-B9B6-4F4F-9C13-75836D8C9E3C}"/>
              </a:ext>
            </a:extLst>
          </p:cNvPr>
          <p:cNvSpPr/>
          <p:nvPr/>
        </p:nvSpPr>
        <p:spPr>
          <a:xfrm rot="5400000">
            <a:off x="1118380"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865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FEF22D-1AC4-4030-AAA5-963FD1932DDE}"/>
              </a:ext>
            </a:extLst>
          </p:cNvPr>
          <p:cNvSpPr txBox="1"/>
          <p:nvPr/>
        </p:nvSpPr>
        <p:spPr>
          <a:xfrm>
            <a:off x="6924821" y="1133780"/>
            <a:ext cx="1916723"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LIBRARIES</a:t>
            </a:r>
            <a:endParaRPr lang="en-IN" sz="2400" b="1" dirty="0">
              <a:solidFill>
                <a:srgbClr val="C00000"/>
              </a:solidFill>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9BCCFA93-0C3B-461B-AF11-942BA002E12F}"/>
              </a:ext>
            </a:extLst>
          </p:cNvPr>
          <p:cNvPicPr>
            <a:picLocks noChangeAspect="1"/>
          </p:cNvPicPr>
          <p:nvPr/>
        </p:nvPicPr>
        <p:blipFill rotWithShape="1">
          <a:blip r:embed="rId2">
            <a:extLst>
              <a:ext uri="{28A0092B-C50C-407E-A947-70E740481C1C}">
                <a14:useLocalDpi xmlns:a14="http://schemas.microsoft.com/office/drawing/2010/main" val="0"/>
              </a:ext>
            </a:extLst>
          </a:blip>
          <a:srcRect t="26872" b="27795"/>
          <a:stretch/>
        </p:blipFill>
        <p:spPr>
          <a:xfrm>
            <a:off x="653732" y="670609"/>
            <a:ext cx="5442268" cy="53455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BDA55A87-F831-4683-BAA4-C3ECE7B0A5BC}"/>
              </a:ext>
            </a:extLst>
          </p:cNvPr>
          <p:cNvSpPr txBox="1"/>
          <p:nvPr/>
        </p:nvSpPr>
        <p:spPr>
          <a:xfrm>
            <a:off x="6924821" y="2413337"/>
            <a:ext cx="4280095" cy="2585323"/>
          </a:xfrm>
          <a:prstGeom prst="rect">
            <a:avLst/>
          </a:prstGeom>
          <a:noFill/>
        </p:spPr>
        <p:txBody>
          <a:bodyPr wrap="square">
            <a:spAutoFit/>
          </a:bodyPr>
          <a:lstStyle/>
          <a:p>
            <a:pPr algn="just"/>
            <a:r>
              <a:rPr lang="en-IN" dirty="0">
                <a:latin typeface="Times New Roman" panose="02020603050405020304" pitchFamily="18" charset="0"/>
                <a:cs typeface="Times New Roman" panose="02020603050405020304" pitchFamily="18" charset="0"/>
              </a:rPr>
              <a:t>Every major village has its independent library room / premises, some of them has multiple libraries. </a:t>
            </a:r>
          </a:p>
          <a:p>
            <a:pPr algn="just"/>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General Library (News Papers and Books) </a:t>
            </a:r>
            <a:r>
              <a:rPr lang="en-IN" dirty="0" err="1">
                <a:latin typeface="Times New Roman" panose="02020603050405020304" pitchFamily="18" charset="0"/>
                <a:cs typeface="Times New Roman" panose="02020603050405020304" pitchFamily="18" charset="0"/>
              </a:rPr>
              <a:t>Mahila</a:t>
            </a:r>
            <a:r>
              <a:rPr lang="en-IN" dirty="0">
                <a:latin typeface="Times New Roman" panose="02020603050405020304" pitchFamily="18" charset="0"/>
                <a:cs typeface="Times New Roman" panose="02020603050405020304" pitchFamily="18" charset="0"/>
              </a:rPr>
              <a:t> Library </a:t>
            </a:r>
            <a:r>
              <a:rPr lang="en-IN" dirty="0" err="1">
                <a:latin typeface="Times New Roman" panose="02020603050405020304" pitchFamily="18" charset="0"/>
                <a:cs typeface="Times New Roman" panose="02020603050405020304" pitchFamily="18" charset="0"/>
              </a:rPr>
              <a:t>જ્ઞાન</a:t>
            </a:r>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ભંડારો</a:t>
            </a:r>
            <a:r>
              <a:rPr lang="en-IN" dirty="0">
                <a:latin typeface="Times New Roman" panose="02020603050405020304" pitchFamily="18" charset="0"/>
                <a:cs typeface="Times New Roman" panose="02020603050405020304" pitchFamily="18" charset="0"/>
              </a:rPr>
              <a:t> were catering saints and religious based literature Village </a:t>
            </a:r>
            <a:r>
              <a:rPr lang="en-IN" dirty="0" err="1">
                <a:latin typeface="Times New Roman" panose="02020603050405020304" pitchFamily="18" charset="0"/>
                <a:cs typeface="Times New Roman" panose="02020603050405020304" pitchFamily="18" charset="0"/>
              </a:rPr>
              <a:t>Bhujpur</a:t>
            </a:r>
            <a:r>
              <a:rPr lang="en-IN" dirty="0">
                <a:latin typeface="Times New Roman" panose="02020603050405020304" pitchFamily="18" charset="0"/>
                <a:cs typeface="Times New Roman" panose="02020603050405020304" pitchFamily="18" charset="0"/>
              </a:rPr>
              <a:t> has three story independent premises of library.</a:t>
            </a:r>
          </a:p>
        </p:txBody>
      </p:sp>
      <p:sp>
        <p:nvSpPr>
          <p:cNvPr id="7" name="Rectangle 6">
            <a:extLst>
              <a:ext uri="{FF2B5EF4-FFF2-40B4-BE49-F238E27FC236}">
                <a16:creationId xmlns:a16="http://schemas.microsoft.com/office/drawing/2014/main" id="{2C53B0EA-FDCB-457C-BE08-45BAB975F17F}"/>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07FB6999-E14B-4321-ABC1-3224CF0FF633}"/>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62824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69F48-223D-453E-8A18-D4575778B162}"/>
              </a:ext>
            </a:extLst>
          </p:cNvPr>
          <p:cNvSpPr txBox="1"/>
          <p:nvPr/>
        </p:nvSpPr>
        <p:spPr>
          <a:xfrm>
            <a:off x="3046828" y="728058"/>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LITERATURE -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સાહિત્ય</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લોકકથાઓ</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BBAC81E-DD6F-440E-A954-12BB43E78266}"/>
              </a:ext>
            </a:extLst>
          </p:cNvPr>
          <p:cNvPicPr>
            <a:picLocks noChangeAspect="1"/>
          </p:cNvPicPr>
          <p:nvPr/>
        </p:nvPicPr>
        <p:blipFill rotWithShape="1">
          <a:blip r:embed="rId2">
            <a:extLst>
              <a:ext uri="{28A0092B-C50C-407E-A947-70E740481C1C}">
                <a14:useLocalDpi xmlns:a14="http://schemas.microsoft.com/office/drawing/2010/main" val="0"/>
              </a:ext>
            </a:extLst>
          </a:blip>
          <a:srcRect l="9507" t="9386" r="6919" b="6137"/>
          <a:stretch/>
        </p:blipFill>
        <p:spPr>
          <a:xfrm>
            <a:off x="379458" y="2025748"/>
            <a:ext cx="5413795" cy="4104194"/>
          </a:xfrm>
          <a:prstGeom prst="rect">
            <a:avLst/>
          </a:prstGeom>
        </p:spPr>
      </p:pic>
      <p:pic>
        <p:nvPicPr>
          <p:cNvPr id="6" name="Picture 5">
            <a:extLst>
              <a:ext uri="{FF2B5EF4-FFF2-40B4-BE49-F238E27FC236}">
                <a16:creationId xmlns:a16="http://schemas.microsoft.com/office/drawing/2014/main" id="{56EFC094-6FBA-4D5D-9949-990D68C692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701" r="11773" b="5833"/>
          <a:stretch/>
        </p:blipFill>
        <p:spPr>
          <a:xfrm>
            <a:off x="9180288" y="2025748"/>
            <a:ext cx="2632254" cy="4104194"/>
          </a:xfrm>
          <a:prstGeom prst="rect">
            <a:avLst/>
          </a:prstGeom>
        </p:spPr>
      </p:pic>
      <p:pic>
        <p:nvPicPr>
          <p:cNvPr id="8" name="Picture 7">
            <a:extLst>
              <a:ext uri="{FF2B5EF4-FFF2-40B4-BE49-F238E27FC236}">
                <a16:creationId xmlns:a16="http://schemas.microsoft.com/office/drawing/2014/main" id="{4BD2717B-03E4-43EB-BC9A-D6DE1B3B70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1168" y="2025748"/>
            <a:ext cx="2971205" cy="4104194"/>
          </a:xfrm>
          <a:prstGeom prst="rect">
            <a:avLst/>
          </a:prstGeom>
        </p:spPr>
      </p:pic>
      <p:sp>
        <p:nvSpPr>
          <p:cNvPr id="7" name="Rectangle 6">
            <a:extLst>
              <a:ext uri="{FF2B5EF4-FFF2-40B4-BE49-F238E27FC236}">
                <a16:creationId xmlns:a16="http://schemas.microsoft.com/office/drawing/2014/main" id="{944D1006-C174-4BA2-A264-22746985BE24}"/>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3D920632-3CD0-465F-87E5-C3ECF01D8E13}"/>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48763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7495CB-DDF1-4F7C-8945-531D3B8039B9}"/>
              </a:ext>
            </a:extLst>
          </p:cNvPr>
          <p:cNvSpPr txBox="1"/>
          <p:nvPr/>
        </p:nvSpPr>
        <p:spPr>
          <a:xfrm>
            <a:off x="5024512" y="1695324"/>
            <a:ext cx="6098344" cy="461665"/>
          </a:xfrm>
          <a:prstGeom prst="rect">
            <a:avLst/>
          </a:prstGeom>
          <a:noFill/>
        </p:spPr>
        <p:txBody>
          <a:bodyPr wrap="square">
            <a:spAutoFit/>
          </a:bodyPr>
          <a:lstStyle/>
          <a:p>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ગ્રામીણ</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dirty="0" err="1">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પત્રકારત્વ</a:t>
            </a: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(RURAL JOURNALISM)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4C9F2AD-613C-4BF1-9D04-46D4D4373288}"/>
              </a:ext>
            </a:extLst>
          </p:cNvPr>
          <p:cNvSpPr txBox="1"/>
          <p:nvPr/>
        </p:nvSpPr>
        <p:spPr>
          <a:xfrm>
            <a:off x="5137053" y="2471450"/>
            <a:ext cx="5681001" cy="1754326"/>
          </a:xfrm>
          <a:prstGeom prst="rect">
            <a:avLst/>
          </a:prstGeom>
          <a:noFill/>
        </p:spPr>
        <p:txBody>
          <a:bodyPr wrap="square">
            <a:spAutoFit/>
          </a:bodyPr>
          <a:lstStyle/>
          <a:p>
            <a:pPr algn="just"/>
            <a:r>
              <a:rPr lang="en-IN" dirty="0">
                <a:latin typeface="Times New Roman" panose="02020603050405020304" pitchFamily="18" charset="0"/>
                <a:cs typeface="Times New Roman" panose="02020603050405020304" pitchFamily="18" charset="0"/>
              </a:rPr>
              <a:t>Rural Journalism in Kutch was invented by Shri </a:t>
            </a:r>
            <a:r>
              <a:rPr lang="en-IN" dirty="0" err="1">
                <a:latin typeface="Times New Roman" panose="02020603050405020304" pitchFamily="18" charset="0"/>
                <a:cs typeface="Times New Roman" panose="02020603050405020304" pitchFamily="18" charset="0"/>
              </a:rPr>
              <a:t>Kirtibhai</a:t>
            </a:r>
            <a:r>
              <a:rPr lang="en-IN" dirty="0">
                <a:latin typeface="Times New Roman" panose="02020603050405020304" pitchFamily="18" charset="0"/>
                <a:cs typeface="Times New Roman" panose="02020603050405020304" pitchFamily="18" charset="0"/>
              </a:rPr>
              <a:t> Khatri which was implemented by him through Kutchmitra. It changed the entire dynamics which was quite evident from the circulation figures of </a:t>
            </a:r>
            <a:r>
              <a:rPr lang="en-IN" dirty="0" err="1">
                <a:latin typeface="Times New Roman" panose="02020603050405020304" pitchFamily="18" charset="0"/>
                <a:cs typeface="Times New Roman" panose="02020603050405020304" pitchFamily="18" charset="0"/>
              </a:rPr>
              <a:t>Kutchmitra</a:t>
            </a:r>
            <a:r>
              <a:rPr lang="en-IN" dirty="0">
                <a:latin typeface="Times New Roman" panose="02020603050405020304" pitchFamily="18" charset="0"/>
                <a:cs typeface="Times New Roman" panose="02020603050405020304" pitchFamily="18" charset="0"/>
              </a:rPr>
              <a:t> and the said newspaper became a self-reliant. It’s the great achievement and landmark in itself.</a:t>
            </a:r>
          </a:p>
        </p:txBody>
      </p:sp>
      <p:sp>
        <p:nvSpPr>
          <p:cNvPr id="6" name="Rectangle 5">
            <a:extLst>
              <a:ext uri="{FF2B5EF4-FFF2-40B4-BE49-F238E27FC236}">
                <a16:creationId xmlns:a16="http://schemas.microsoft.com/office/drawing/2014/main" id="{58AC909E-2BC7-405A-8F09-2FD2747E6C72}"/>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D21AC428-80E3-43F9-9A8F-49D899ACD08A}"/>
              </a:ext>
            </a:extLst>
          </p:cNvPr>
          <p:cNvSpPr/>
          <p:nvPr/>
        </p:nvSpPr>
        <p:spPr>
          <a:xfrm rot="5400000">
            <a:off x="10750061" y="5416061"/>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Picture 1">
            <a:extLst>
              <a:ext uri="{FF2B5EF4-FFF2-40B4-BE49-F238E27FC236}">
                <a16:creationId xmlns:a16="http://schemas.microsoft.com/office/drawing/2014/main" id="{A94A92C3-5AF3-44B5-B3F0-7A88C22D2282}"/>
              </a:ext>
            </a:extLst>
          </p:cNvPr>
          <p:cNvPicPr>
            <a:picLocks noChangeAspect="1"/>
          </p:cNvPicPr>
          <p:nvPr/>
        </p:nvPicPr>
        <p:blipFill>
          <a:blip r:embed="rId2"/>
          <a:stretch>
            <a:fillRect/>
          </a:stretch>
        </p:blipFill>
        <p:spPr>
          <a:xfrm>
            <a:off x="521557" y="319058"/>
            <a:ext cx="3696482" cy="5782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2266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B2AF0B-AC86-4F6F-86CE-74C860CE2EDF}"/>
              </a:ext>
            </a:extLst>
          </p:cNvPr>
          <p:cNvSpPr txBox="1"/>
          <p:nvPr/>
        </p:nvSpPr>
        <p:spPr>
          <a:xfrm>
            <a:off x="3046828" y="1149237"/>
            <a:ext cx="6098344" cy="461665"/>
          </a:xfrm>
          <a:prstGeom prst="rect">
            <a:avLst/>
          </a:prstGeom>
          <a:noFill/>
        </p:spPr>
        <p:txBody>
          <a:bodyPr wrap="square">
            <a:spAutoFit/>
          </a:bodyPr>
          <a:lstStyle/>
          <a:p>
            <a:pPr algn="ctr"/>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નારીશક્તિ   WOMEN’S PROWESS </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C252B0B-B6FB-4B1A-A2C5-61E08B0849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6038" y="2352352"/>
            <a:ext cx="1953952" cy="2894744"/>
          </a:xfrm>
          <a:prstGeom prst="rect">
            <a:avLst/>
          </a:prstGeom>
        </p:spPr>
      </p:pic>
      <p:pic>
        <p:nvPicPr>
          <p:cNvPr id="6" name="Picture 5">
            <a:extLst>
              <a:ext uri="{FF2B5EF4-FFF2-40B4-BE49-F238E27FC236}">
                <a16:creationId xmlns:a16="http://schemas.microsoft.com/office/drawing/2014/main" id="{4A7FC147-2F46-4C2F-8BEE-2AC5540E3B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73" y="2359817"/>
            <a:ext cx="3218782" cy="2887279"/>
          </a:xfrm>
          <a:prstGeom prst="rect">
            <a:avLst/>
          </a:prstGeom>
        </p:spPr>
      </p:pic>
      <p:pic>
        <p:nvPicPr>
          <p:cNvPr id="8" name="Picture 7">
            <a:extLst>
              <a:ext uri="{FF2B5EF4-FFF2-40B4-BE49-F238E27FC236}">
                <a16:creationId xmlns:a16="http://schemas.microsoft.com/office/drawing/2014/main" id="{624CEDD3-663C-4172-AF4B-E4F4A5C833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7255" y="2352352"/>
            <a:ext cx="3218782" cy="2894744"/>
          </a:xfrm>
          <a:prstGeom prst="rect">
            <a:avLst/>
          </a:prstGeom>
        </p:spPr>
      </p:pic>
      <p:pic>
        <p:nvPicPr>
          <p:cNvPr id="10" name="Picture 9">
            <a:extLst>
              <a:ext uri="{FF2B5EF4-FFF2-40B4-BE49-F238E27FC236}">
                <a16:creationId xmlns:a16="http://schemas.microsoft.com/office/drawing/2014/main" id="{296BB478-B938-4952-964D-2F0C0158B5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9990" y="2359818"/>
            <a:ext cx="3591495" cy="2887280"/>
          </a:xfrm>
          <a:prstGeom prst="rect">
            <a:avLst/>
          </a:prstGeom>
        </p:spPr>
      </p:pic>
      <p:sp>
        <p:nvSpPr>
          <p:cNvPr id="7" name="Rectangle 6">
            <a:extLst>
              <a:ext uri="{FF2B5EF4-FFF2-40B4-BE49-F238E27FC236}">
                <a16:creationId xmlns:a16="http://schemas.microsoft.com/office/drawing/2014/main" id="{4E16BFDB-A47D-4554-845B-BEEB151BBF28}"/>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084E8E09-FC79-4C23-B83A-8B9FBF436F13}"/>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E9195EAD-27E6-4855-9338-A02E59071D34}"/>
              </a:ext>
            </a:extLst>
          </p:cNvPr>
          <p:cNvSpPr/>
          <p:nvPr/>
        </p:nvSpPr>
        <p:spPr>
          <a:xfrm rot="5400000">
            <a:off x="10750061"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300F70D3-037A-4EFD-AE1F-320E6CA160F3}"/>
              </a:ext>
            </a:extLst>
          </p:cNvPr>
          <p:cNvSpPr/>
          <p:nvPr/>
        </p:nvSpPr>
        <p:spPr>
          <a:xfrm rot="5400000">
            <a:off x="1118380" y="541606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91287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C5DDF7-B838-45E1-AA25-6D0B522EE2B1}"/>
              </a:ext>
            </a:extLst>
          </p:cNvPr>
          <p:cNvSpPr txBox="1"/>
          <p:nvPr/>
        </p:nvSpPr>
        <p:spPr>
          <a:xfrm>
            <a:off x="8455744" y="234661"/>
            <a:ext cx="1086730" cy="461665"/>
          </a:xfrm>
          <a:prstGeom prst="rect">
            <a:avLst/>
          </a:prstGeom>
          <a:noFill/>
        </p:spPr>
        <p:txBody>
          <a:bodyPr wrap="square">
            <a:spAutoFit/>
          </a:bodyPr>
          <a:lstStyle/>
          <a:p>
            <a:r>
              <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NGOs</a:t>
            </a:r>
            <a:endParaRPr lang="en-IN"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60F0F25-E5D0-486C-8656-D19141C6B274}"/>
              </a:ext>
            </a:extLst>
          </p:cNvPr>
          <p:cNvPicPr>
            <a:picLocks noChangeAspect="1"/>
          </p:cNvPicPr>
          <p:nvPr/>
        </p:nvPicPr>
        <p:blipFill rotWithShape="1">
          <a:blip r:embed="rId2">
            <a:extLst>
              <a:ext uri="{28A0092B-C50C-407E-A947-70E740481C1C}">
                <a14:useLocalDpi xmlns:a14="http://schemas.microsoft.com/office/drawing/2010/main" val="0"/>
              </a:ext>
            </a:extLst>
          </a:blip>
          <a:srcRect t="15179" b="24307"/>
          <a:stretch/>
        </p:blipFill>
        <p:spPr>
          <a:xfrm>
            <a:off x="128814" y="624604"/>
            <a:ext cx="3607444" cy="4729760"/>
          </a:xfrm>
          <a:prstGeom prst="rect">
            <a:avLst/>
          </a:prstGeom>
        </p:spPr>
      </p:pic>
      <p:pic>
        <p:nvPicPr>
          <p:cNvPr id="6" name="Picture 5">
            <a:extLst>
              <a:ext uri="{FF2B5EF4-FFF2-40B4-BE49-F238E27FC236}">
                <a16:creationId xmlns:a16="http://schemas.microsoft.com/office/drawing/2014/main" id="{A5E2C09E-6CDA-4F91-A0AB-DA2A911D03C7}"/>
              </a:ext>
            </a:extLst>
          </p:cNvPr>
          <p:cNvPicPr>
            <a:picLocks noChangeAspect="1"/>
          </p:cNvPicPr>
          <p:nvPr/>
        </p:nvPicPr>
        <p:blipFill rotWithShape="1">
          <a:blip r:embed="rId3">
            <a:extLst>
              <a:ext uri="{28A0092B-C50C-407E-A947-70E740481C1C}">
                <a14:useLocalDpi xmlns:a14="http://schemas.microsoft.com/office/drawing/2010/main" val="0"/>
              </a:ext>
            </a:extLst>
          </a:blip>
          <a:srcRect t="29539" b="37641"/>
          <a:stretch/>
        </p:blipFill>
        <p:spPr>
          <a:xfrm>
            <a:off x="3890711" y="624604"/>
            <a:ext cx="3607444" cy="2565293"/>
          </a:xfrm>
          <a:prstGeom prst="rect">
            <a:avLst/>
          </a:prstGeom>
        </p:spPr>
      </p:pic>
      <p:pic>
        <p:nvPicPr>
          <p:cNvPr id="8" name="Picture 7">
            <a:extLst>
              <a:ext uri="{FF2B5EF4-FFF2-40B4-BE49-F238E27FC236}">
                <a16:creationId xmlns:a16="http://schemas.microsoft.com/office/drawing/2014/main" id="{7D7EFAE6-4606-44E3-9B8F-1FB02EB4B5FF}"/>
              </a:ext>
            </a:extLst>
          </p:cNvPr>
          <p:cNvPicPr>
            <a:picLocks noChangeAspect="1"/>
          </p:cNvPicPr>
          <p:nvPr/>
        </p:nvPicPr>
        <p:blipFill rotWithShape="1">
          <a:blip r:embed="rId4">
            <a:extLst>
              <a:ext uri="{28A0092B-C50C-407E-A947-70E740481C1C}">
                <a14:useLocalDpi xmlns:a14="http://schemas.microsoft.com/office/drawing/2010/main" val="0"/>
              </a:ext>
            </a:extLst>
          </a:blip>
          <a:srcRect t="33231" b="41333"/>
          <a:stretch/>
        </p:blipFill>
        <p:spPr>
          <a:xfrm>
            <a:off x="3890711" y="3261181"/>
            <a:ext cx="3798115" cy="2093183"/>
          </a:xfrm>
          <a:prstGeom prst="rect">
            <a:avLst/>
          </a:prstGeom>
        </p:spPr>
      </p:pic>
      <p:sp>
        <p:nvSpPr>
          <p:cNvPr id="7" name="Rectangle 6">
            <a:extLst>
              <a:ext uri="{FF2B5EF4-FFF2-40B4-BE49-F238E27FC236}">
                <a16:creationId xmlns:a16="http://schemas.microsoft.com/office/drawing/2014/main" id="{3122A3A7-A1A5-4C7B-8802-C2D82BD3192C}"/>
              </a:ext>
            </a:extLst>
          </p:cNvPr>
          <p:cNvSpPr/>
          <p:nvPr/>
        </p:nvSpPr>
        <p:spPr>
          <a:xfrm rot="5400000">
            <a:off x="10750061"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997B90FD-ECED-46BF-AE70-6F47C945E13B}"/>
              </a:ext>
            </a:extLst>
          </p:cNvPr>
          <p:cNvSpPr/>
          <p:nvPr/>
        </p:nvSpPr>
        <p:spPr>
          <a:xfrm rot="5400000">
            <a:off x="1118380" y="-1118382"/>
            <a:ext cx="323557" cy="2560320"/>
          </a:xfrm>
          <a:prstGeom prst="rect">
            <a:avLst/>
          </a:prstGeom>
          <a:solidFill>
            <a:schemeClr val="accent3">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F79C1917-718B-43B6-9870-62BE32B3FDEF}"/>
              </a:ext>
            </a:extLst>
          </p:cNvPr>
          <p:cNvSpPr/>
          <p:nvPr/>
        </p:nvSpPr>
        <p:spPr>
          <a:xfrm>
            <a:off x="8327923" y="903685"/>
            <a:ext cx="2802193" cy="5419432"/>
          </a:xfrm>
          <a:prstGeom prst="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69CD0849-6C53-41D4-BE03-9F196AFFCE16}"/>
              </a:ext>
            </a:extLst>
          </p:cNvPr>
          <p:cNvSpPr txBox="1"/>
          <p:nvPr/>
        </p:nvSpPr>
        <p:spPr>
          <a:xfrm>
            <a:off x="8455744" y="903685"/>
            <a:ext cx="3204322" cy="5419432"/>
          </a:xfrm>
          <a:prstGeom prst="rect">
            <a:avLst/>
          </a:prstGeom>
          <a:noFill/>
        </p:spPr>
        <p:txBody>
          <a:bodyPr wrap="square" rtlCol="0">
            <a:spAutoFit/>
          </a:bodyPr>
          <a:lstStyle/>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Sadagam</a:t>
            </a:r>
            <a:r>
              <a:rPr lang="en-IN" sz="1100" b="0" i="1" dirty="0">
                <a:solidFill>
                  <a:srgbClr val="222222"/>
                </a:solidFill>
                <a:effectLst/>
                <a:latin typeface="Times New Roman" panose="02020603050405020304" pitchFamily="18" charset="0"/>
                <a:cs typeface="Times New Roman" panose="02020603050405020304" pitchFamily="18" charset="0"/>
              </a:rPr>
              <a:t> Trust (1871)</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Charkha </a:t>
            </a:r>
            <a:r>
              <a:rPr lang="en-IN" sz="1100" b="0" i="1" dirty="0" err="1">
                <a:solidFill>
                  <a:srgbClr val="222222"/>
                </a:solidFill>
                <a:effectLst/>
                <a:latin typeface="Times New Roman" panose="02020603050405020304" pitchFamily="18" charset="0"/>
                <a:cs typeface="Times New Roman" panose="02020603050405020304" pitchFamily="18" charset="0"/>
              </a:rPr>
              <a:t>Madhi</a:t>
            </a:r>
            <a:r>
              <a:rPr lang="en-IN" sz="1100" b="0" i="1" dirty="0">
                <a:solidFill>
                  <a:srgbClr val="222222"/>
                </a:solidFill>
                <a:effectLst/>
                <a:latin typeface="Times New Roman" panose="02020603050405020304" pitchFamily="18" charset="0"/>
                <a:cs typeface="Times New Roman" panose="02020603050405020304" pitchFamily="18" charset="0"/>
              </a:rPr>
              <a:t> (1939)</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Bhimani</a:t>
            </a:r>
            <a:r>
              <a:rPr lang="en-IN" sz="1100" b="0" i="1" dirty="0">
                <a:solidFill>
                  <a:srgbClr val="222222"/>
                </a:solidFill>
                <a:effectLst/>
                <a:latin typeface="Times New Roman" panose="02020603050405020304" pitchFamily="18" charset="0"/>
                <a:cs typeface="Times New Roman" panose="02020603050405020304" pitchFamily="18" charset="0"/>
              </a:rPr>
              <a:t> Khadi Kendra (</a:t>
            </a:r>
            <a:r>
              <a:rPr lang="en-IN" sz="1100" b="0" i="1" dirty="0" err="1">
                <a:solidFill>
                  <a:srgbClr val="222222"/>
                </a:solidFill>
                <a:effectLst/>
                <a:latin typeface="Times New Roman" panose="02020603050405020304" pitchFamily="18" charset="0"/>
                <a:cs typeface="Times New Roman" panose="02020603050405020304" pitchFamily="18" charset="0"/>
              </a:rPr>
              <a:t>Mandavi</a:t>
            </a:r>
            <a:r>
              <a:rPr lang="en-IN" sz="1100" b="0" i="1" dirty="0">
                <a:solidFill>
                  <a:srgbClr val="222222"/>
                </a:solidFill>
                <a:effectLst/>
                <a:latin typeface="Times New Roman" panose="02020603050405020304" pitchFamily="18" charset="0"/>
                <a:cs typeface="Times New Roman" panose="02020603050405020304" pitchFamily="18" charset="0"/>
              </a:rPr>
              <a:t>), 1951</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Shri Sangh </a:t>
            </a:r>
            <a:r>
              <a:rPr lang="en-IN" sz="1100" b="0" i="1" dirty="0" err="1">
                <a:solidFill>
                  <a:srgbClr val="222222"/>
                </a:solidFill>
                <a:effectLst/>
                <a:latin typeface="Times New Roman" panose="02020603050405020304" pitchFamily="18" charset="0"/>
                <a:cs typeface="Times New Roman" panose="02020603050405020304" pitchFamily="18" charset="0"/>
              </a:rPr>
              <a:t>Ratadiya</a:t>
            </a:r>
            <a:r>
              <a:rPr lang="en-IN" sz="1100" b="0" i="1" dirty="0">
                <a:solidFill>
                  <a:srgbClr val="222222"/>
                </a:solidFill>
                <a:effectLst/>
                <a:latin typeface="Times New Roman" panose="02020603050405020304" pitchFamily="18" charset="0"/>
                <a:cs typeface="Times New Roman" panose="02020603050405020304" pitchFamily="18" charset="0"/>
              </a:rPr>
              <a:t> (1968)</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Gram Swaraj Sangh, </a:t>
            </a:r>
            <a:r>
              <a:rPr lang="en-IN" sz="1100" b="0" i="1" dirty="0" err="1">
                <a:solidFill>
                  <a:srgbClr val="222222"/>
                </a:solidFill>
                <a:effectLst/>
                <a:latin typeface="Times New Roman" panose="02020603050405020304" pitchFamily="18" charset="0"/>
                <a:cs typeface="Times New Roman" panose="02020603050405020304" pitchFamily="18" charset="0"/>
              </a:rPr>
              <a:t>Nilapar</a:t>
            </a:r>
            <a:r>
              <a:rPr lang="en-IN" sz="1100" b="0" i="1" dirty="0">
                <a:solidFill>
                  <a:srgbClr val="222222"/>
                </a:solidFill>
                <a:effectLst/>
                <a:latin typeface="Times New Roman" panose="02020603050405020304" pitchFamily="18" charset="0"/>
                <a:cs typeface="Times New Roman" panose="02020603050405020304" pitchFamily="18" charset="0"/>
              </a:rPr>
              <a:t> (1978)</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Kutch Vikas Trust (1980)</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Navchetan</a:t>
            </a:r>
            <a:r>
              <a:rPr lang="en-IN" sz="1100" b="0" i="1" dirty="0">
                <a:solidFill>
                  <a:srgbClr val="222222"/>
                </a:solidFill>
                <a:effectLst/>
                <a:latin typeface="Times New Roman" panose="02020603050405020304" pitchFamily="18" charset="0"/>
                <a:cs typeface="Times New Roman" panose="02020603050405020304" pitchFamily="18" charset="0"/>
              </a:rPr>
              <a:t> </a:t>
            </a:r>
            <a:r>
              <a:rPr lang="en-IN" sz="1100" b="0" i="1" dirty="0" err="1">
                <a:solidFill>
                  <a:srgbClr val="222222"/>
                </a:solidFill>
                <a:effectLst/>
                <a:latin typeface="Times New Roman" panose="02020603050405020304" pitchFamily="18" charset="0"/>
                <a:cs typeface="Times New Roman" panose="02020603050405020304" pitchFamily="18" charset="0"/>
              </a:rPr>
              <a:t>Andh</a:t>
            </a:r>
            <a:r>
              <a:rPr lang="en-IN" sz="1100" b="0" i="1" dirty="0">
                <a:solidFill>
                  <a:srgbClr val="222222"/>
                </a:solidFill>
                <a:effectLst/>
                <a:latin typeface="Times New Roman" panose="02020603050405020304" pitchFamily="18" charset="0"/>
                <a:cs typeface="Times New Roman" panose="02020603050405020304" pitchFamily="18" charset="0"/>
              </a:rPr>
              <a:t> </a:t>
            </a:r>
            <a:r>
              <a:rPr lang="en-IN" sz="1100" b="0" i="1" dirty="0" err="1">
                <a:solidFill>
                  <a:srgbClr val="222222"/>
                </a:solidFill>
                <a:effectLst/>
                <a:latin typeface="Times New Roman" panose="02020603050405020304" pitchFamily="18" charset="0"/>
                <a:cs typeface="Times New Roman" panose="02020603050405020304" pitchFamily="18" charset="0"/>
              </a:rPr>
              <a:t>Apang</a:t>
            </a:r>
            <a:r>
              <a:rPr lang="en-IN" sz="1100" b="0" i="1" dirty="0">
                <a:solidFill>
                  <a:srgbClr val="222222"/>
                </a:solidFill>
                <a:effectLst/>
                <a:latin typeface="Times New Roman" panose="02020603050405020304" pitchFamily="18" charset="0"/>
                <a:cs typeface="Times New Roman" panose="02020603050405020304" pitchFamily="18" charset="0"/>
              </a:rPr>
              <a:t> Kalyan Mandal</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Virayatan</a:t>
            </a:r>
            <a:r>
              <a:rPr lang="en-IN" sz="1100" b="0" i="1" dirty="0">
                <a:solidFill>
                  <a:srgbClr val="222222"/>
                </a:solidFill>
                <a:effectLst/>
                <a:latin typeface="Times New Roman" panose="02020603050405020304" pitchFamily="18" charset="0"/>
                <a:cs typeface="Times New Roman" panose="02020603050405020304" pitchFamily="18" charset="0"/>
              </a:rPr>
              <a:t> </a:t>
            </a:r>
            <a:r>
              <a:rPr lang="en-IN" sz="1100" b="0" i="1" dirty="0" err="1">
                <a:solidFill>
                  <a:srgbClr val="222222"/>
                </a:solidFill>
                <a:effectLst/>
                <a:latin typeface="Times New Roman" panose="02020603050405020304" pitchFamily="18" charset="0"/>
                <a:cs typeface="Times New Roman" panose="02020603050405020304" pitchFamily="18" charset="0"/>
              </a:rPr>
              <a:t>Vidhypith</a:t>
            </a:r>
            <a:r>
              <a:rPr lang="en-IN" sz="1100" b="0" i="1" dirty="0">
                <a:solidFill>
                  <a:srgbClr val="222222"/>
                </a:solidFill>
                <a:effectLst/>
                <a:latin typeface="Times New Roman" panose="02020603050405020304" pitchFamily="18" charset="0"/>
                <a:cs typeface="Times New Roman" panose="02020603050405020304" pitchFamily="18" charset="0"/>
              </a:rPr>
              <a:t> (1973)</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Sarasvatam</a:t>
            </a:r>
            <a:r>
              <a:rPr lang="en-IN" sz="1100" b="0" i="1" dirty="0">
                <a:solidFill>
                  <a:srgbClr val="222222"/>
                </a:solidFill>
                <a:effectLst/>
                <a:latin typeface="Times New Roman" panose="02020603050405020304" pitchFamily="18" charset="0"/>
                <a:cs typeface="Times New Roman" panose="02020603050405020304" pitchFamily="18" charset="0"/>
              </a:rPr>
              <a:t> Education Trust (1968)</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VRTI (1975)</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Shrujan</a:t>
            </a:r>
            <a:r>
              <a:rPr lang="en-IN" sz="1100" b="0" i="1" dirty="0">
                <a:solidFill>
                  <a:srgbClr val="222222"/>
                </a:solidFill>
                <a:effectLst/>
                <a:latin typeface="Times New Roman" panose="02020603050405020304" pitchFamily="18" charset="0"/>
                <a:cs typeface="Times New Roman" panose="02020603050405020304" pitchFamily="18" charset="0"/>
              </a:rPr>
              <a:t> – LLDC (1968)</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Sahajeevan</a:t>
            </a:r>
            <a:r>
              <a:rPr lang="en-IN" sz="1100" b="0" i="1" dirty="0">
                <a:solidFill>
                  <a:srgbClr val="222222"/>
                </a:solidFill>
                <a:effectLst/>
                <a:latin typeface="Times New Roman" panose="02020603050405020304" pitchFamily="18" charset="0"/>
                <a:cs typeface="Times New Roman" panose="02020603050405020304" pitchFamily="18" charset="0"/>
              </a:rPr>
              <a:t> (1968)</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Hunnar</a:t>
            </a:r>
            <a:r>
              <a:rPr lang="en-IN" sz="1100" b="0" i="1" dirty="0">
                <a:solidFill>
                  <a:srgbClr val="222222"/>
                </a:solidFill>
                <a:effectLst/>
                <a:latin typeface="Times New Roman" panose="02020603050405020304" pitchFamily="18" charset="0"/>
                <a:cs typeface="Times New Roman" panose="02020603050405020304" pitchFamily="18" charset="0"/>
              </a:rPr>
              <a:t> Shala Foundation (2001)</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Khamir</a:t>
            </a:r>
            <a:r>
              <a:rPr lang="en-IN" sz="1100" b="0" i="1" dirty="0">
                <a:solidFill>
                  <a:srgbClr val="222222"/>
                </a:solidFill>
                <a:effectLst/>
                <a:latin typeface="Times New Roman" panose="02020603050405020304" pitchFamily="18" charset="0"/>
                <a:cs typeface="Times New Roman" panose="02020603050405020304" pitchFamily="18" charset="0"/>
              </a:rPr>
              <a:t> (2005)</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Kala Raksha (2005)</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KMVS (1989)</a:t>
            </a:r>
          </a:p>
          <a:p>
            <a:pPr marL="171450" marR="0" indent="-171450" algn="l">
              <a:spcBef>
                <a:spcPts val="0"/>
              </a:spcBef>
              <a:spcAft>
                <a:spcPts val="800"/>
              </a:spcAft>
              <a:buFont typeface="Courier New" panose="02070309020205020404" pitchFamily="49" charset="0"/>
              <a:buChar char="o"/>
            </a:pPr>
            <a:r>
              <a:rPr lang="en-IN" sz="1100" b="0" i="1" dirty="0">
                <a:solidFill>
                  <a:srgbClr val="222222"/>
                </a:solidFill>
                <a:effectLst/>
                <a:latin typeface="Times New Roman" panose="02020603050405020304" pitchFamily="18" charset="0"/>
                <a:cs typeface="Times New Roman" panose="02020603050405020304" pitchFamily="18" charset="0"/>
              </a:rPr>
              <a:t>Kutch Navnirman Abhiyan (1989)</a:t>
            </a: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Prayas</a:t>
            </a:r>
            <a:endParaRPr lang="en-IN" sz="1100" b="0" i="1" dirty="0">
              <a:solidFill>
                <a:srgbClr val="222222"/>
              </a:solidFill>
              <a:effectLst/>
              <a:latin typeface="Times New Roman" panose="02020603050405020304" pitchFamily="18" charset="0"/>
              <a:cs typeface="Times New Roman" panose="02020603050405020304" pitchFamily="18" charset="0"/>
            </a:endParaRPr>
          </a:p>
          <a:p>
            <a:pPr marL="171450" marR="0" indent="-171450" algn="l">
              <a:spcBef>
                <a:spcPts val="0"/>
              </a:spcBef>
              <a:spcAft>
                <a:spcPts val="800"/>
              </a:spcAft>
              <a:buFont typeface="Courier New" panose="02070309020205020404" pitchFamily="49" charset="0"/>
              <a:buChar char="o"/>
            </a:pPr>
            <a:r>
              <a:rPr lang="en-IN" sz="1100" b="0" i="1" dirty="0" err="1">
                <a:solidFill>
                  <a:srgbClr val="222222"/>
                </a:solidFill>
                <a:effectLst/>
                <a:latin typeface="Times New Roman" panose="02020603050405020304" pitchFamily="18" charset="0"/>
                <a:cs typeface="Times New Roman" panose="02020603050405020304" pitchFamily="18" charset="0"/>
              </a:rPr>
              <a:t>Bhojay</a:t>
            </a:r>
            <a:r>
              <a:rPr lang="en-IN" sz="1100" b="0" i="1" dirty="0">
                <a:solidFill>
                  <a:srgbClr val="222222"/>
                </a:solidFill>
                <a:effectLst/>
                <a:latin typeface="Times New Roman" panose="02020603050405020304" pitchFamily="18" charset="0"/>
                <a:cs typeface="Times New Roman" panose="02020603050405020304" pitchFamily="18" charset="0"/>
              </a:rPr>
              <a:t> Sarvodaya Trust (1998)</a:t>
            </a:r>
          </a:p>
          <a:p>
            <a:pPr marL="171450" marR="0" indent="-171450" algn="l">
              <a:spcBef>
                <a:spcPts val="0"/>
              </a:spcBef>
              <a:spcAft>
                <a:spcPts val="800"/>
              </a:spcAft>
              <a:buFont typeface="Courier New" panose="02070309020205020404" pitchFamily="49" charset="0"/>
              <a:buChar char="o"/>
            </a:pPr>
            <a:r>
              <a:rPr lang="en-IN" sz="1000" b="0" i="1" dirty="0" err="1">
                <a:solidFill>
                  <a:srgbClr val="202124"/>
                </a:solidFill>
                <a:effectLst/>
                <a:latin typeface="Times New Roman" panose="02020603050405020304" pitchFamily="18" charset="0"/>
                <a:cs typeface="Times New Roman" panose="02020603050405020304" pitchFamily="18" charset="0"/>
              </a:rPr>
              <a:t>Bidada</a:t>
            </a:r>
            <a:r>
              <a:rPr lang="en-IN" sz="1000" b="0" i="1" dirty="0">
                <a:solidFill>
                  <a:srgbClr val="202124"/>
                </a:solidFill>
                <a:effectLst/>
                <a:latin typeface="Times New Roman" panose="02020603050405020304" pitchFamily="18" charset="0"/>
                <a:cs typeface="Times New Roman" panose="02020603050405020304" pitchFamily="18" charset="0"/>
              </a:rPr>
              <a:t> </a:t>
            </a:r>
            <a:r>
              <a:rPr lang="en-IN" sz="1000" b="0" i="1" dirty="0" err="1">
                <a:solidFill>
                  <a:srgbClr val="202124"/>
                </a:solidFill>
                <a:effectLst/>
                <a:latin typeface="Times New Roman" panose="02020603050405020304" pitchFamily="18" charset="0"/>
                <a:cs typeface="Times New Roman" panose="02020603050405020304" pitchFamily="18" charset="0"/>
              </a:rPr>
              <a:t>Sarvoday</a:t>
            </a:r>
            <a:r>
              <a:rPr lang="en-IN" sz="1000" b="0" i="1" dirty="0">
                <a:solidFill>
                  <a:srgbClr val="202124"/>
                </a:solidFill>
                <a:effectLst/>
                <a:latin typeface="Times New Roman" panose="02020603050405020304" pitchFamily="18" charset="0"/>
                <a:cs typeface="Times New Roman" panose="02020603050405020304" pitchFamily="18" charset="0"/>
              </a:rPr>
              <a:t> Trust</a:t>
            </a:r>
            <a:r>
              <a:rPr lang="en-IN" sz="1000" b="0" i="1" dirty="0">
                <a:solidFill>
                  <a:srgbClr val="222222"/>
                </a:solidFill>
                <a:effectLst/>
                <a:latin typeface="Times New Roman" panose="02020603050405020304" pitchFamily="18" charset="0"/>
                <a:cs typeface="Times New Roman" panose="02020603050405020304" pitchFamily="18" charset="0"/>
              </a:rPr>
              <a:t> (1974)</a:t>
            </a:r>
          </a:p>
        </p:txBody>
      </p:sp>
    </p:spTree>
    <p:extLst>
      <p:ext uri="{BB962C8B-B14F-4D97-AF65-F5344CB8AC3E}">
        <p14:creationId xmlns:p14="http://schemas.microsoft.com/office/powerpoint/2010/main" val="3196097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60BA6B4C-2C30-4A21-BDD0-30430E593791}"/>
              </a:ext>
            </a:extLst>
          </p:cNvPr>
          <p:cNvSpPr/>
          <p:nvPr/>
        </p:nvSpPr>
        <p:spPr>
          <a:xfrm>
            <a:off x="0" y="2340926"/>
            <a:ext cx="12196689" cy="2291371"/>
          </a:xfrm>
          <a:custGeom>
            <a:avLst/>
            <a:gdLst>
              <a:gd name="connsiteX0" fmla="*/ 0 w 12196689"/>
              <a:gd name="connsiteY0" fmla="*/ 557019 h 2291371"/>
              <a:gd name="connsiteX1" fmla="*/ 2166425 w 12196689"/>
              <a:gd name="connsiteY1" fmla="*/ 2132600 h 2291371"/>
              <a:gd name="connsiteX2" fmla="*/ 6288258 w 12196689"/>
              <a:gd name="connsiteY2" fmla="*/ 64649 h 2291371"/>
              <a:gd name="connsiteX3" fmla="*/ 8721969 w 12196689"/>
              <a:gd name="connsiteY3" fmla="*/ 599222 h 2291371"/>
              <a:gd name="connsiteX4" fmla="*/ 10607040 w 12196689"/>
              <a:gd name="connsiteY4" fmla="*/ 1387012 h 2291371"/>
              <a:gd name="connsiteX5" fmla="*/ 10916529 w 12196689"/>
              <a:gd name="connsiteY5" fmla="*/ 2245142 h 2291371"/>
              <a:gd name="connsiteX6" fmla="*/ 11662117 w 12196689"/>
              <a:gd name="connsiteY6" fmla="*/ 2104465 h 2291371"/>
              <a:gd name="connsiteX7" fmla="*/ 12013809 w 12196689"/>
              <a:gd name="connsiteY7" fmla="*/ 1499554 h 2291371"/>
              <a:gd name="connsiteX8" fmla="*/ 12196689 w 12196689"/>
              <a:gd name="connsiteY8" fmla="*/ 1147862 h 229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6689" h="2291371">
                <a:moveTo>
                  <a:pt x="0" y="557019"/>
                </a:moveTo>
                <a:cubicBezTo>
                  <a:pt x="559191" y="1385840"/>
                  <a:pt x="1118382" y="2214662"/>
                  <a:pt x="2166425" y="2132600"/>
                </a:cubicBezTo>
                <a:cubicBezTo>
                  <a:pt x="3214468" y="2050538"/>
                  <a:pt x="5195667" y="320212"/>
                  <a:pt x="6288258" y="64649"/>
                </a:cubicBezTo>
                <a:cubicBezTo>
                  <a:pt x="7380849" y="-190914"/>
                  <a:pt x="8002172" y="378828"/>
                  <a:pt x="8721969" y="599222"/>
                </a:cubicBezTo>
                <a:cubicBezTo>
                  <a:pt x="9441766" y="819616"/>
                  <a:pt x="10241280" y="1112692"/>
                  <a:pt x="10607040" y="1387012"/>
                </a:cubicBezTo>
                <a:cubicBezTo>
                  <a:pt x="10972800" y="1661332"/>
                  <a:pt x="10740683" y="2125567"/>
                  <a:pt x="10916529" y="2245142"/>
                </a:cubicBezTo>
                <a:cubicBezTo>
                  <a:pt x="11092375" y="2364717"/>
                  <a:pt x="11479237" y="2228730"/>
                  <a:pt x="11662117" y="2104465"/>
                </a:cubicBezTo>
                <a:cubicBezTo>
                  <a:pt x="11844997" y="1980200"/>
                  <a:pt x="11924714" y="1658988"/>
                  <a:pt x="12013809" y="1499554"/>
                </a:cubicBezTo>
                <a:cubicBezTo>
                  <a:pt x="12102904" y="1340120"/>
                  <a:pt x="12149796" y="1243991"/>
                  <a:pt x="12196689" y="1147862"/>
                </a:cubicBezTo>
              </a:path>
            </a:pathLst>
          </a:custGeom>
          <a:noFill/>
          <a:ln w="38100">
            <a:solidFill>
              <a:schemeClr val="accent6">
                <a:lumMod val="60000"/>
                <a:lumOff val="4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5AA5BFFF-E4A2-4D20-81D9-B22F6A6AD8FF}"/>
              </a:ext>
            </a:extLst>
          </p:cNvPr>
          <p:cNvSpPr txBox="1"/>
          <p:nvPr/>
        </p:nvSpPr>
        <p:spPr>
          <a:xfrm>
            <a:off x="5325084" y="3868615"/>
            <a:ext cx="1541832" cy="369332"/>
          </a:xfrm>
          <a:prstGeom prst="rect">
            <a:avLst/>
          </a:prstGeom>
          <a:noFill/>
        </p:spPr>
        <p:txBody>
          <a:bodyPr wrap="none" rtlCol="0">
            <a:spAutoFit/>
          </a:bodyPr>
          <a:lstStyle/>
          <a:p>
            <a:r>
              <a:rPr lang="en-IN"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2102180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86018</TotalTime>
  <Words>3720</Words>
  <Application>Microsoft Office PowerPoint</Application>
  <PresentationFormat>Widescreen</PresentationFormat>
  <Paragraphs>554</Paragraphs>
  <Slides>47</Slides>
  <Notes>9</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Calibri Light</vt:lpstr>
      <vt:lpstr>Courier New</vt:lpstr>
      <vt:lpstr>Nirmala UI</vt:lpstr>
      <vt:lpstr>Times New Roman</vt:lpstr>
      <vt:lpstr>Wingdings</vt:lpstr>
      <vt:lpstr>Retrospect</vt:lpstr>
      <vt:lpstr>PowerPoint Presentation</vt:lpstr>
      <vt:lpstr>PowerPoint Presentation</vt:lpstr>
      <vt:lpstr>PowerPoint Presentation</vt:lpstr>
      <vt:lpstr>PowerPoint Presentation</vt:lpstr>
      <vt:lpstr>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Focus 2022</vt:lpstr>
      <vt:lpstr>PowerPoint Presentation</vt:lpstr>
      <vt:lpstr>PowerPoint Presentation</vt:lpstr>
      <vt:lpstr>વતનપ્રેમી Kutchis outside Kutch – Migration (Love of Mother Land)</vt:lpstr>
      <vt:lpstr>PowerPoint Presentation</vt:lpstr>
      <vt:lpstr>PowerPoint Presentation</vt:lpstr>
      <vt:lpstr>PowerPoint Presentation</vt:lpstr>
      <vt:lpstr>POETS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info@landmarkcomputers.co.in</dc:creator>
  <cp:lastModifiedBy>Hp</cp:lastModifiedBy>
  <cp:revision>172</cp:revision>
  <dcterms:created xsi:type="dcterms:W3CDTF">2021-09-30T18:46:31Z</dcterms:created>
  <dcterms:modified xsi:type="dcterms:W3CDTF">2025-03-26T04:34:08Z</dcterms:modified>
</cp:coreProperties>
</file>